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12" r:id="rId4"/>
  </p:sldMasterIdLst>
  <p:notesMasterIdLst>
    <p:notesMasterId r:id="rId60"/>
  </p:notesMasterIdLst>
  <p:sldIdLst>
    <p:sldId id="264" r:id="rId5"/>
    <p:sldId id="339" r:id="rId6"/>
    <p:sldId id="257" r:id="rId7"/>
    <p:sldId id="259" r:id="rId8"/>
    <p:sldId id="260" r:id="rId9"/>
    <p:sldId id="284" r:id="rId10"/>
    <p:sldId id="285" r:id="rId11"/>
    <p:sldId id="286" r:id="rId12"/>
    <p:sldId id="287" r:id="rId13"/>
    <p:sldId id="265" r:id="rId14"/>
    <p:sldId id="266" r:id="rId15"/>
    <p:sldId id="288" r:id="rId16"/>
    <p:sldId id="268" r:id="rId17"/>
    <p:sldId id="289" r:id="rId18"/>
    <p:sldId id="290" r:id="rId19"/>
    <p:sldId id="291" r:id="rId20"/>
    <p:sldId id="292" r:id="rId21"/>
    <p:sldId id="293" r:id="rId22"/>
    <p:sldId id="294" r:id="rId23"/>
    <p:sldId id="295" r:id="rId24"/>
    <p:sldId id="296" r:id="rId25"/>
    <p:sldId id="336" r:id="rId26"/>
    <p:sldId id="298" r:id="rId27"/>
    <p:sldId id="299" r:id="rId28"/>
    <p:sldId id="300" r:id="rId29"/>
    <p:sldId id="301" r:id="rId30"/>
    <p:sldId id="302" r:id="rId31"/>
    <p:sldId id="304" r:id="rId32"/>
    <p:sldId id="305" r:id="rId33"/>
    <p:sldId id="306" r:id="rId34"/>
    <p:sldId id="307" r:id="rId35"/>
    <p:sldId id="308" r:id="rId36"/>
    <p:sldId id="309" r:id="rId37"/>
    <p:sldId id="310" r:id="rId38"/>
    <p:sldId id="311" r:id="rId39"/>
    <p:sldId id="337" r:id="rId40"/>
    <p:sldId id="314" r:id="rId41"/>
    <p:sldId id="315" r:id="rId42"/>
    <p:sldId id="316" r:id="rId43"/>
    <p:sldId id="317" r:id="rId44"/>
    <p:sldId id="318" r:id="rId45"/>
    <p:sldId id="319" r:id="rId46"/>
    <p:sldId id="320" r:id="rId47"/>
    <p:sldId id="321" r:id="rId48"/>
    <p:sldId id="322" r:id="rId49"/>
    <p:sldId id="338" r:id="rId50"/>
    <p:sldId id="325" r:id="rId51"/>
    <p:sldId id="326" r:id="rId52"/>
    <p:sldId id="327" r:id="rId53"/>
    <p:sldId id="328" r:id="rId54"/>
    <p:sldId id="329" r:id="rId55"/>
    <p:sldId id="330" r:id="rId56"/>
    <p:sldId id="331" r:id="rId57"/>
    <p:sldId id="332" r:id="rId58"/>
    <p:sldId id="335" r:id="rId59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4E33C"/>
    <a:srgbClr val="3165C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700"/>
    <p:restoredTop sz="92275" autoAdjust="0"/>
  </p:normalViewPr>
  <p:slideViewPr>
    <p:cSldViewPr snapToGrid="0" snapToObjects="1">
      <p:cViewPr varScale="1">
        <p:scale>
          <a:sx n="108" d="100"/>
          <a:sy n="108" d="100"/>
        </p:scale>
        <p:origin x="216" y="800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01" d="100"/>
          <a:sy n="101" d="100"/>
        </p:scale>
        <p:origin x="4176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5" Type="http://schemas.openxmlformats.org/officeDocument/2006/relationships/slide" Target="slides/slide1.xml"/><Relationship Id="rId61" Type="http://schemas.openxmlformats.org/officeDocument/2006/relationships/presProps" Target="presProp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FEBF98-CA0D-534C-A20C-64AD7B4C8B50}" type="datetimeFigureOut">
              <a:rPr lang="en-US" smtClean="0"/>
              <a:t>9/19/21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671015-C9A7-E442-A272-92807C0471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301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9a9524f756_0_5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9a9524f756_0_57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g9a9524f756_0_57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73633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9a9524f756_0_5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g9a9524f756_0_5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9d6c231378_1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9d6c231378_1_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g9d6c231378_1_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9a9524f756_0_5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g9a9524f756_0_5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9a9524f756_0_5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9a9524f756_0_59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g9a9524f756_0_59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9a9524f756_0_5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9a9524f756_0_59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g9a9524f756_0_59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9a9524f756_0_6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9a9524f756_0_60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g9a9524f756_0_60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9a9524f756_0_6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9a9524f756_0_6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g9a9524f756_0_6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9a9524f756_0_7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9a9524f756_0_7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g9a9524f756_0_73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9a9524f756_0_6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9a9524f756_0_69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g9a9524f756_0_69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9a9524f756_0_6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9a9524f756_0_6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g9a9524f756_0_62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9a9524f756_0_3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9a9524f756_0_38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5" name="Google Shape;105;g9a9524f756_0_38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9a9524f756_0_6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9a9524f756_0_68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g9a9524f756_0_68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9a9524f756_0_5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9a9524f756_0_57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g9a9524f756_0_57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2052087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9a9524f756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83" name="Google Shape;283;g9a9524f756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9a9524f756_0_6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9a9524f756_0_67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g9a9524f756_0_67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9a9524f756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01" name="Google Shape;301;g9a9524f756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53d8783dfd_7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09" name="Google Shape;309;g53d8783dfd_7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9a9524f756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g9a9524f756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53d8783dfd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53d8783dfd_4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36" name="Google Shape;336;g53d8783dfd_4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53d8783dfd_4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53d8783dfd_4_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47" name="Google Shape;347;g53d8783dfd_4_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9e80af7f00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9e80af7f00_1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56" name="Google Shape;356;g9e80af7f00_1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9a9524f756_0_39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2" name="Google Shape;122;g9a9524f756_0_3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9a9524f756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7" name="Google Shape;377;g9a9524f756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53d8783dfd_7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53d8783dfd_7_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" name="Google Shape;387;g53d8783dfd_7_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9a9524f756_0_7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9a9524f756_0_7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" name="Google Shape;396;g9a9524f756_0_73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9e80af7f00_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9e80af7f00_1_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06" name="Google Shape;406;g9e80af7f00_1_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34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9a9524f756_0_6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14" name="Google Shape;414;g9a9524f756_0_6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9a9524f756_0_5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9a9524f756_0_57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g9a9524f756_0_57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9789982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9a9524f756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36" name="Google Shape;436;g9a9524f756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a0924783b0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a0924783b0_1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49" name="Google Shape;449;ga0924783b0_1_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38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9a9524f756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58" name="Google Shape;458;g9a9524f756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a0abc4375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a0abc4375e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68" name="Google Shape;468;ga0abc4375e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40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9a9524f756_0_40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3" name="Google Shape;133;g9a9524f756_0_4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9a9524f756_0_7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9a9524f756_0_70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78" name="Google Shape;478;g9a9524f756_0_70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41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9a9524f756_0_7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9a9524f756_0_7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88" name="Google Shape;488;g9a9524f756_0_7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42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9a9524f756_0_7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9a9524f756_0_70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98" name="Google Shape;498;g9a9524f756_0_70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43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a0abc4375e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a0abc4375e_2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07" name="Google Shape;507;ga0abc4375e_2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44</a:t>
            </a:fld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a0abc4375e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a0abc4375e_0_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16" name="Google Shape;516;ga0abc4375e_0_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45</a:t>
            </a:fld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9a9524f756_0_5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9a9524f756_0_57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g9a9524f756_0_57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2631689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9a9524f756_0_6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7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37" name="Google Shape;537;g9a9524f756_0_6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9a9524f756_0_6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45" name="Google Shape;545;g9a9524f756_0_6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9a9524f756_0_6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53" name="Google Shape;553;g9a9524f756_0_6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a0abc4375e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Google Shape;561;ga0abc4375e_1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62" name="Google Shape;562;ga0abc4375e_1_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50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9a9524f756_0_4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g9a9524f756_0_4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9a9524f756_0_6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70" name="Google Shape;570;g9a9524f756_0_6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9bb7a6cc45_3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8" name="Google Shape;578;g9bb7a6cc45_3_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79" name="Google Shape;579;g9bb7a6cc45_3_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52</a:t>
            </a:fld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9bb7a6cc45_3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7" name="Google Shape;587;g9bb7a6cc45_3_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88" name="Google Shape;588;g9bb7a6cc45_3_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53</a:t>
            </a:fld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9bb7a6cc45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6" name="Google Shape;596;g9bb7a6cc45_3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97" name="Google Shape;597;g9bb7a6cc45_3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54</a:t>
            </a:fld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9e20a450ac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1" name="Google Shape;621;g9e20a450ac_0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2" name="Google Shape;622;g9e20a450ac_0_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9a9524f756_0_4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g9a9524f756_0_4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9a9524f756_0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g9a9524f756_0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9a9524f756_0_4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g9a9524f756_0_4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9a9524f756_0_5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9a9524f756_0_57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g9a9524f756_0_57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lcome Slid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81317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icture with Caption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C0880C09-58BE-704C-9EF5-700C1A4D44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8" y="398045"/>
            <a:ext cx="8289236" cy="60959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3F92CB7-DE02-2F4F-B713-6602961499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143000"/>
            <a:ext cx="8289235" cy="241939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307870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Title and Content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8" y="949927"/>
            <a:ext cx="8289236" cy="554181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47568"/>
            <a:ext cx="8289235" cy="297372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606247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icture with Caption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C0880C09-58BE-704C-9EF5-700C1A4D44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8" y="398045"/>
            <a:ext cx="8289236" cy="60959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3F92CB7-DE02-2F4F-B713-6602961499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143000"/>
            <a:ext cx="8289235" cy="241939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992629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6_Title and Content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8" y="949927"/>
            <a:ext cx="8289236" cy="554181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47826"/>
            <a:ext cx="8289235" cy="297346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016882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Picture with Caption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C0880C09-58BE-704C-9EF5-700C1A4D44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8" y="398045"/>
            <a:ext cx="8289236" cy="60959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3F92CB7-DE02-2F4F-B713-6602961499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143001"/>
            <a:ext cx="8289235" cy="241939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754128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8_Title and Content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8" y="949927"/>
            <a:ext cx="8289236" cy="554181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47824"/>
            <a:ext cx="8289235" cy="297346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852443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Picture with Caption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C0880C09-58BE-704C-9EF5-700C1A4D44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8" y="398045"/>
            <a:ext cx="8289236" cy="60959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3F92CB7-DE02-2F4F-B713-6602961499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143001"/>
            <a:ext cx="8289235" cy="241939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49623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0_Title and Content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8" y="949927"/>
            <a:ext cx="8289236" cy="554181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47825"/>
            <a:ext cx="8289235" cy="297346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4937170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Picture with Caption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3F92CB7-DE02-2F4F-B713-6602961499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143001"/>
            <a:ext cx="8289235" cy="241939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067100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41611" y="1011929"/>
            <a:ext cx="8460777" cy="654325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lnSpc>
                <a:spcPct val="90000"/>
              </a:lnSpc>
              <a:defRPr sz="3600" spc="-8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Conference Session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44558" y="2024683"/>
            <a:ext cx="8460776" cy="360367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2200" b="0" cap="none" spc="0" baseline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Helvetica Neue" panose="02000503000000020004" pitchFamily="2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Presenter Name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134139" y="1055377"/>
            <a:ext cx="4491612" cy="114047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90000"/>
              </a:lnSpc>
              <a:defRPr sz="3600" spc="-8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34140" y="2874655"/>
            <a:ext cx="4491612" cy="1140477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b="0" cap="none" spc="0" baseline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Helvetica Neue" panose="02000503000000020004" pitchFamily="2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8583604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8" y="884807"/>
            <a:ext cx="8289236" cy="64008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67435"/>
            <a:ext cx="8289235" cy="29368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8" y="884807"/>
            <a:ext cx="8289236" cy="64008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EF8937E-7FDF-C44A-8A36-A5D313022C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75050" y="1667434"/>
            <a:ext cx="5111750" cy="2937647"/>
          </a:xfrm>
          <a:prstGeom prst="rect">
            <a:avLst/>
          </a:prstGeom>
        </p:spPr>
        <p:txBody>
          <a:bodyPr/>
          <a:lstStyle>
            <a:lvl1pPr>
              <a:defRPr sz="2000">
                <a:latin typeface="Roboto" panose="02000000000000000000" pitchFamily="2" charset="0"/>
                <a:ea typeface="Roboto" panose="02000000000000000000" pitchFamily="2" charset="0"/>
                <a:cs typeface="Helvetica Neue" panose="02000503000000020004" pitchFamily="2" charset="0"/>
              </a:defRPr>
            </a:lvl1pPr>
            <a:lvl2pPr>
              <a:defRPr sz="2000">
                <a:latin typeface="Roboto" panose="02000000000000000000" pitchFamily="2" charset="0"/>
                <a:ea typeface="Roboto" panose="02000000000000000000" pitchFamily="2" charset="0"/>
                <a:cs typeface="Helvetica Neue" panose="02000503000000020004" pitchFamily="2" charset="0"/>
              </a:defRPr>
            </a:lvl2pPr>
            <a:lvl3pPr>
              <a:defRPr sz="1800">
                <a:latin typeface="Roboto" panose="02000000000000000000" pitchFamily="2" charset="0"/>
                <a:ea typeface="Roboto" panose="02000000000000000000" pitchFamily="2" charset="0"/>
                <a:cs typeface="Helvetica Neue" panose="02000503000000020004" pitchFamily="2" charset="0"/>
              </a:defRPr>
            </a:lvl3pPr>
            <a:lvl4pPr>
              <a:defRPr sz="1600">
                <a:latin typeface="Roboto" panose="02000000000000000000" pitchFamily="2" charset="0"/>
                <a:ea typeface="Roboto" panose="02000000000000000000" pitchFamily="2" charset="0"/>
                <a:cs typeface="Helvetica Neue" panose="02000503000000020004" pitchFamily="2" charset="0"/>
              </a:defRPr>
            </a:lvl4pPr>
            <a:lvl5pPr>
              <a:defRPr sz="1400">
                <a:latin typeface="Roboto" panose="02000000000000000000" pitchFamily="2" charset="0"/>
                <a:ea typeface="Roboto" panose="02000000000000000000" pitchFamily="2" charset="0"/>
                <a:cs typeface="Helvetica Neue" panose="02000503000000020004" pitchFamily="2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E4F49F02-EF0A-1541-AE9A-C0D9F3AE3A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7201" y="1667434"/>
            <a:ext cx="2922103" cy="29376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 b="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559694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7A2E7-7AC0-7C42-BA19-C28C5C917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4294" y="598595"/>
            <a:ext cx="6754904" cy="6758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155453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9144001" cy="333617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85184" y="3518169"/>
            <a:ext cx="2822712" cy="38164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400">
                <a:latin typeface="Roboto" panose="02000000000000000000" pitchFamily="2" charset="0"/>
                <a:ea typeface="Roboto" panose="02000000000000000000" pitchFamily="2" charset="0"/>
                <a:cs typeface="Helvetica Neue" panose="02000503000000020004" pitchFamily="2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636104" y="3518169"/>
            <a:ext cx="4744279" cy="446896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5" name="Straight Connector 4"/>
          <p:cNvCxnSpPr>
            <a:cxnSpLocks/>
          </p:cNvCxnSpPr>
          <p:nvPr userDrawn="1"/>
        </p:nvCxnSpPr>
        <p:spPr>
          <a:xfrm>
            <a:off x="0" y="3347405"/>
            <a:ext cx="9144000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with Caption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C0880C09-58BE-704C-9EF5-700C1A4D44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8" y="398045"/>
            <a:ext cx="8289236" cy="60959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3F92CB7-DE02-2F4F-B713-6602961499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143001"/>
            <a:ext cx="8289235" cy="241939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382949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8" y="949927"/>
            <a:ext cx="8289236" cy="554181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47568"/>
            <a:ext cx="8289235" cy="297372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64440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0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20196" y="598595"/>
            <a:ext cx="6119002" cy="675863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20196" y="1799293"/>
            <a:ext cx="6119002" cy="25537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24" r:id="rId1"/>
    <p:sldLayoutId id="2147483913" r:id="rId2"/>
    <p:sldLayoutId id="2147483925" r:id="rId3"/>
    <p:sldLayoutId id="2147483914" r:id="rId4"/>
    <p:sldLayoutId id="2147483945" r:id="rId5"/>
    <p:sldLayoutId id="2147483936" r:id="rId6"/>
    <p:sldLayoutId id="2147483921" r:id="rId7"/>
    <p:sldLayoutId id="2147483934" r:id="rId8"/>
    <p:sldLayoutId id="2147483946" r:id="rId9"/>
    <p:sldLayoutId id="2147483947" r:id="rId10"/>
    <p:sldLayoutId id="2147483937" r:id="rId11"/>
    <p:sldLayoutId id="2147483938" r:id="rId12"/>
    <p:sldLayoutId id="2147483939" r:id="rId13"/>
    <p:sldLayoutId id="2147483940" r:id="rId14"/>
    <p:sldLayoutId id="2147483941" r:id="rId15"/>
    <p:sldLayoutId id="2147483942" r:id="rId16"/>
    <p:sldLayoutId id="2147483943" r:id="rId17"/>
    <p:sldLayoutId id="2147483944" r:id="rId18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2400" b="1" i="0" kern="1200" cap="none" spc="0" baseline="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Helvetica Neue" panose="02000503000000020004" pitchFamily="2" charset="0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sz="2000" b="0" i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Helvetica Neue" panose="02000503000000020004" pitchFamily="2" charset="0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tx1"/>
        </a:buClr>
        <a:buFont typeface="Arial" pitchFamily="34" charset="0"/>
        <a:buChar char="•"/>
        <a:defRPr sz="2000" b="0" i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Helvetica Neue" panose="02000503000000020004" pitchFamily="2" charset="0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1"/>
        </a:buClr>
        <a:buFont typeface="Arial" pitchFamily="34" charset="0"/>
        <a:buChar char="•"/>
        <a:defRPr sz="1800" b="0" i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Helvetica Neue" panose="02000503000000020004" pitchFamily="2" charset="0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1"/>
        </a:buClr>
        <a:buFont typeface="Arial" pitchFamily="34" charset="0"/>
        <a:buChar char="•"/>
        <a:defRPr sz="1600" b="0" i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Helvetica Neue" panose="02000503000000020004" pitchFamily="2" charset="0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1"/>
        </a:buClr>
        <a:buFont typeface="Arial" pitchFamily="34" charset="0"/>
        <a:buChar char="•"/>
        <a:defRPr sz="1400" b="0" i="0" kern="1200" baseline="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Helvetica Neue" panose="02000503000000020004" pitchFamily="2" charset="0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9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1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3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5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9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2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7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2.jpeg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7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5.jpe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9BC2D2-1CC6-C644-B36D-D2B456D4B0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110446" y="3518169"/>
            <a:ext cx="4929051" cy="381646"/>
          </a:xfrm>
        </p:spPr>
        <p:txBody>
          <a:bodyPr/>
          <a:lstStyle/>
          <a:p>
            <a:r>
              <a:rPr lang="en-US" dirty="0"/>
              <a:t>Created by FRC 8027 </a:t>
            </a:r>
            <a:br>
              <a:rPr lang="en-US" dirty="0"/>
            </a:br>
            <a:r>
              <a:rPr lang="en-US" dirty="0"/>
              <a:t>(Not the Droids You are Looking For </a:t>
            </a:r>
            <a:br>
              <a:rPr lang="en-US" dirty="0"/>
            </a:br>
            <a:r>
              <a:rPr lang="en-US" dirty="0"/>
              <a:t>and Tiger Techs alumni)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650EE3D-4F1E-8E4C-A671-730A5740E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479" y="3452919"/>
            <a:ext cx="4744279" cy="446896"/>
          </a:xfrm>
        </p:spPr>
        <p:txBody>
          <a:bodyPr>
            <a:noAutofit/>
          </a:bodyPr>
          <a:lstStyle/>
          <a:p>
            <a:r>
              <a:rPr lang="en-US" sz="3200" i="1" dirty="0"/>
              <a:t>FIRST</a:t>
            </a:r>
            <a:r>
              <a:rPr lang="en-US" sz="3200" dirty="0"/>
              <a:t> LEGO League Challenge Overview</a:t>
            </a:r>
          </a:p>
        </p:txBody>
      </p:sp>
      <p:pic>
        <p:nvPicPr>
          <p:cNvPr id="12" name="Picture Placeholder 11" descr="A picture containing text, indoor, colorful, several&#10;&#10;Description automatically generated">
            <a:extLst>
              <a:ext uri="{FF2B5EF4-FFF2-40B4-BE49-F238E27FC236}">
                <a16:creationId xmlns:a16="http://schemas.microsoft.com/office/drawing/2014/main" id="{3007F3FA-8A94-C94F-9D09-FF0DEA613708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513861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31"/>
          <p:cNvPicPr preferRelativeResize="0"/>
          <p:nvPr/>
        </p:nvPicPr>
        <p:blipFill rotWithShape="1">
          <a:blip r:embed="rId3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67637" y="856125"/>
            <a:ext cx="2608725" cy="2978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Trebuchet MS"/>
              <a:buNone/>
            </a:pPr>
            <a:r>
              <a:rPr lang="en-US"/>
              <a:t>What are Core Values?</a:t>
            </a:r>
            <a:endParaRPr/>
          </a:p>
        </p:txBody>
      </p:sp>
      <p:sp>
        <p:nvSpPr>
          <p:cNvPr id="178" name="Google Shape;178;p32"/>
          <p:cNvSpPr txBox="1">
            <a:spLocks noGrp="1"/>
          </p:cNvSpPr>
          <p:nvPr>
            <p:ph idx="1"/>
          </p:nvPr>
        </p:nvSpPr>
        <p:spPr>
          <a:xfrm>
            <a:off x="457200" y="1647826"/>
            <a:ext cx="3856384" cy="2973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800" dirty="0">
                <a:highlight>
                  <a:schemeClr val="lt1"/>
                </a:highlight>
              </a:rPr>
              <a:t>The cornerstones of the program. </a:t>
            </a:r>
            <a:endParaRPr sz="1800" dirty="0">
              <a:highlight>
                <a:schemeClr val="lt1"/>
              </a:highlight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800" dirty="0">
                <a:highlight>
                  <a:schemeClr val="lt1"/>
                </a:highlight>
              </a:rPr>
              <a:t>They are among the fundamental elements that distinguish </a:t>
            </a:r>
            <a:r>
              <a:rPr lang="en-US" sz="1800" i="1" dirty="0">
                <a:highlight>
                  <a:schemeClr val="lt1"/>
                </a:highlight>
              </a:rPr>
              <a:t>FIRST </a:t>
            </a:r>
            <a:r>
              <a:rPr lang="en-US" sz="1800" dirty="0">
                <a:highlight>
                  <a:schemeClr val="lt1"/>
                </a:highlight>
              </a:rPr>
              <a:t>from other programs of its kind.</a:t>
            </a:r>
            <a:endParaRPr sz="1800" dirty="0">
              <a:highlight>
                <a:schemeClr val="lt1"/>
              </a:highlight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800" dirty="0"/>
              <a:t>The set of ideas that every FIRST team should live by:</a:t>
            </a:r>
            <a:endParaRPr sz="1800" dirty="0"/>
          </a:p>
          <a:p>
            <a:pPr marL="914400" lvl="0" indent="-3238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Char char="●"/>
            </a:pPr>
            <a:r>
              <a:rPr lang="en-US" sz="1800" dirty="0">
                <a:solidFill>
                  <a:srgbClr val="000000"/>
                </a:solidFill>
                <a:highlight>
                  <a:schemeClr val="lt1"/>
                </a:highlight>
              </a:rPr>
              <a:t>Work with others in a respectful way</a:t>
            </a:r>
            <a:endParaRPr sz="1800" dirty="0">
              <a:solidFill>
                <a:srgbClr val="000000"/>
              </a:solidFill>
              <a:highlight>
                <a:schemeClr val="lt1"/>
              </a:highlight>
            </a:endParaRPr>
          </a:p>
          <a:p>
            <a:pPr marL="914400" lvl="0" indent="-3238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Char char="●"/>
            </a:pPr>
            <a:r>
              <a:rPr lang="en-US" sz="1800" dirty="0">
                <a:solidFill>
                  <a:srgbClr val="000000"/>
                </a:solidFill>
                <a:highlight>
                  <a:schemeClr val="lt1"/>
                </a:highlight>
              </a:rPr>
              <a:t>Impact the community in a positive way</a:t>
            </a:r>
            <a:endParaRPr sz="1800" dirty="0"/>
          </a:p>
        </p:txBody>
      </p:sp>
      <p:sp>
        <p:nvSpPr>
          <p:cNvPr id="179" name="Google Shape;179;p32"/>
          <p:cNvSpPr txBox="1">
            <a:spLocks noGrp="1"/>
          </p:cNvSpPr>
          <p:nvPr>
            <p:ph type="sldNum" idx="4294967295"/>
          </p:nvPr>
        </p:nvSpPr>
        <p:spPr>
          <a:xfrm>
            <a:off x="8594725" y="4749800"/>
            <a:ext cx="549275" cy="3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11</a:t>
            </a:fld>
            <a:endParaRPr/>
          </a:p>
        </p:txBody>
      </p:sp>
      <p:pic>
        <p:nvPicPr>
          <p:cNvPr id="180" name="Google Shape;180;p32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52925" y="1481549"/>
            <a:ext cx="4912950" cy="226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is Gracious Professionalism and Coopertition?</a:t>
            </a:r>
            <a:endParaRPr/>
          </a:p>
        </p:txBody>
      </p:sp>
      <p:sp>
        <p:nvSpPr>
          <p:cNvPr id="187" name="Google Shape;187;p33"/>
          <p:cNvSpPr txBox="1">
            <a:spLocks noGrp="1"/>
          </p:cNvSpPr>
          <p:nvPr>
            <p:ph idx="1"/>
          </p:nvPr>
        </p:nvSpPr>
        <p:spPr>
          <a:xfrm>
            <a:off x="457200" y="1647826"/>
            <a:ext cx="4740966" cy="297346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b="1" dirty="0">
                <a:solidFill>
                  <a:srgbClr val="222222"/>
                </a:solidFill>
                <a:highlight>
                  <a:srgbClr val="FFFFFF"/>
                </a:highlight>
              </a:rPr>
              <a:t>Gracious Professionalism:</a:t>
            </a:r>
            <a:endParaRPr sz="1600" b="1" dirty="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00"/>
              <a:buChar char="●"/>
            </a:pPr>
            <a:r>
              <a:rPr lang="en-US" sz="1600" dirty="0">
                <a:solidFill>
                  <a:srgbClr val="222222"/>
                </a:solidFill>
                <a:highlight>
                  <a:srgbClr val="FFFFFF"/>
                </a:highlight>
              </a:rPr>
              <a:t>High-quality work, emphasis on the value of others</a:t>
            </a:r>
            <a:endParaRPr sz="1600" dirty="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00"/>
              <a:buChar char="●"/>
            </a:pPr>
            <a:r>
              <a:rPr lang="en-US" sz="1600" dirty="0">
                <a:solidFill>
                  <a:srgbClr val="222222"/>
                </a:solidFill>
                <a:highlight>
                  <a:srgbClr val="FFFFFF"/>
                </a:highlight>
              </a:rPr>
              <a:t>Respect for  individuals and the community. </a:t>
            </a:r>
            <a:endParaRPr sz="1600" dirty="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00"/>
              <a:buChar char="●"/>
            </a:pPr>
            <a:r>
              <a:rPr lang="en-US" sz="1600" dirty="0">
                <a:solidFill>
                  <a:srgbClr val="222222"/>
                </a:solidFill>
                <a:highlight>
                  <a:srgbClr val="FFFFFF"/>
                </a:highlight>
              </a:rPr>
              <a:t>Competition and mutual gain are not separate notions.</a:t>
            </a:r>
            <a:endParaRPr sz="1600" dirty="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b="1" dirty="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b="1" dirty="0" err="1">
                <a:solidFill>
                  <a:srgbClr val="222222"/>
                </a:solidFill>
                <a:highlight>
                  <a:srgbClr val="FFFFFF"/>
                </a:highlight>
              </a:rPr>
              <a:t>Coopertition</a:t>
            </a:r>
            <a:r>
              <a:rPr lang="en-US" sz="1600" b="1" dirty="0">
                <a:solidFill>
                  <a:srgbClr val="222222"/>
                </a:solidFill>
                <a:highlight>
                  <a:srgbClr val="FFFFFF"/>
                </a:highlight>
              </a:rPr>
              <a:t>:</a:t>
            </a:r>
            <a:endParaRPr sz="1600" b="1" dirty="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00"/>
              <a:buChar char="●"/>
            </a:pPr>
            <a:r>
              <a:rPr lang="en-US" sz="1600" dirty="0">
                <a:solidFill>
                  <a:srgbClr val="222222"/>
                </a:solidFill>
                <a:highlight>
                  <a:srgbClr val="FFFFFF"/>
                </a:highlight>
              </a:rPr>
              <a:t>The idea you should respect and support teams you compete against.</a:t>
            </a:r>
            <a:endParaRPr sz="1600" dirty="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>
              <a:solidFill>
                <a:srgbClr val="222222"/>
              </a:solidFill>
              <a:highlight>
                <a:srgbClr val="FFFFFF"/>
              </a:highlight>
            </a:endParaRPr>
          </a:p>
        </p:txBody>
      </p:sp>
      <p:sp>
        <p:nvSpPr>
          <p:cNvPr id="188" name="Google Shape;188;p33"/>
          <p:cNvSpPr txBox="1">
            <a:spLocks noGrp="1"/>
          </p:cNvSpPr>
          <p:nvPr>
            <p:ph type="sldNum" idx="4294967295"/>
          </p:nvPr>
        </p:nvSpPr>
        <p:spPr>
          <a:xfrm>
            <a:off x="8594725" y="4749800"/>
            <a:ext cx="549275" cy="3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12</a:t>
            </a:fld>
            <a:endParaRPr/>
          </a:p>
        </p:txBody>
      </p:sp>
      <p:pic>
        <p:nvPicPr>
          <p:cNvPr id="189" name="Google Shape;189;p33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74375" y="1647825"/>
            <a:ext cx="3314249" cy="22023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Core Values Rubric</a:t>
            </a:r>
            <a:endParaRPr/>
          </a:p>
        </p:txBody>
      </p:sp>
      <p:sp>
        <p:nvSpPr>
          <p:cNvPr id="195" name="Google Shape;195;p34"/>
          <p:cNvSpPr txBox="1">
            <a:spLocks noGrp="1"/>
          </p:cNvSpPr>
          <p:nvPr>
            <p:ph type="sldNum" idx="4294967295"/>
          </p:nvPr>
        </p:nvSpPr>
        <p:spPr>
          <a:xfrm>
            <a:off x="8594725" y="4749800"/>
            <a:ext cx="549275" cy="3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13</a:t>
            </a:fld>
            <a:endParaRPr/>
          </a:p>
        </p:txBody>
      </p:sp>
      <p:sp>
        <p:nvSpPr>
          <p:cNvPr id="196" name="Google Shape;196;p34"/>
          <p:cNvSpPr txBox="1"/>
          <p:nvPr/>
        </p:nvSpPr>
        <p:spPr>
          <a:xfrm>
            <a:off x="231503" y="1693376"/>
            <a:ext cx="3711847" cy="3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06400" lvl="0" indent="-285750" algn="l" rtl="0">
              <a:spcBef>
                <a:spcPts val="0"/>
              </a:spcBef>
              <a:spcAft>
                <a:spcPts val="0"/>
              </a:spcAft>
              <a:buSzPts val="1700"/>
              <a:buFont typeface="Arial" panose="020B0604020202020204" pitchFamily="34" charset="0"/>
              <a:buChar char="•"/>
            </a:pPr>
            <a:r>
              <a:rPr lang="en-US" sz="1700" dirty="0">
                <a:latin typeface="Roboto"/>
                <a:ea typeface="Roboto"/>
                <a:cs typeface="Roboto"/>
                <a:sym typeface="Roboto"/>
              </a:rPr>
              <a:t>The rubric addresses the major elements that teams are judged on and how overall Core Values skills are evaluated</a:t>
            </a:r>
            <a:endParaRPr sz="1700"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dirty="0">
                <a:latin typeface="Roboto"/>
                <a:ea typeface="Roboto"/>
                <a:cs typeface="Roboto"/>
                <a:sym typeface="Roboto"/>
              </a:rPr>
              <a:t> </a:t>
            </a:r>
            <a:endParaRPr sz="1700"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Font typeface="Roboto"/>
              <a:buChar char="●"/>
            </a:pPr>
            <a:r>
              <a:rPr lang="en-US" sz="1700" dirty="0">
                <a:latin typeface="Roboto"/>
                <a:ea typeface="Roboto"/>
                <a:cs typeface="Roboto"/>
                <a:sym typeface="Roboto"/>
              </a:rPr>
              <a:t>Students will give examples to demonstrate their understanding and use of each of the Core Values.</a:t>
            </a:r>
            <a:endParaRPr sz="1700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F91D4112-9BB4-604D-899F-A9AD381463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92715" y="1227017"/>
            <a:ext cx="4876800" cy="33401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Create a Team Identity/Have Fun</a:t>
            </a:r>
            <a:endParaRPr dirty="0"/>
          </a:p>
        </p:txBody>
      </p:sp>
      <p:sp>
        <p:nvSpPr>
          <p:cNvPr id="204" name="Google Shape;204;p35"/>
          <p:cNvSpPr txBox="1">
            <a:spLocks noGrp="1"/>
          </p:cNvSpPr>
          <p:nvPr>
            <p:ph idx="1"/>
          </p:nvPr>
        </p:nvSpPr>
        <p:spPr>
          <a:xfrm>
            <a:off x="457200" y="1647826"/>
            <a:ext cx="4288971" cy="297346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55600" algn="l" rtl="0">
              <a:spcBef>
                <a:spcPts val="360"/>
              </a:spcBef>
              <a:spcAft>
                <a:spcPts val="0"/>
              </a:spcAft>
              <a:buSzPts val="2000"/>
              <a:buChar char="●"/>
            </a:pPr>
            <a:r>
              <a:rPr lang="en-US" dirty="0"/>
              <a:t>Team Identity is a huge part of being a FIRST team.</a:t>
            </a:r>
            <a:endParaRPr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dirty="0"/>
              <a:t>Many teams choose to express themselves with hats and team t-shirts.</a:t>
            </a:r>
            <a:endParaRPr b="1"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dirty="0"/>
              <a:t>Helps your team stand out in a crowd </a:t>
            </a:r>
            <a:endParaRPr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dirty="0"/>
              <a:t>Gives a team a sense of personality and individuality.</a:t>
            </a:r>
            <a:endParaRPr dirty="0"/>
          </a:p>
        </p:txBody>
      </p:sp>
      <p:sp>
        <p:nvSpPr>
          <p:cNvPr id="205" name="Google Shape;205;p35"/>
          <p:cNvSpPr txBox="1">
            <a:spLocks noGrp="1"/>
          </p:cNvSpPr>
          <p:nvPr>
            <p:ph type="sldNum" idx="4294967295"/>
          </p:nvPr>
        </p:nvSpPr>
        <p:spPr>
          <a:xfrm>
            <a:off x="8594725" y="4749800"/>
            <a:ext cx="549275" cy="3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14</a:t>
            </a:fld>
            <a:endParaRPr/>
          </a:p>
        </p:txBody>
      </p:sp>
      <p:pic>
        <p:nvPicPr>
          <p:cNvPr id="206" name="Google Shape;206;p35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-841560">
            <a:off x="5319902" y="1153801"/>
            <a:ext cx="2569721" cy="1927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35"/>
          <p:cNvPicPr preferRelativeResize="0"/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846987">
            <a:off x="6546400" y="2449050"/>
            <a:ext cx="2137900" cy="213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Spread STEM in the Community</a:t>
            </a:r>
            <a:endParaRPr/>
          </a:p>
        </p:txBody>
      </p:sp>
      <p:sp>
        <p:nvSpPr>
          <p:cNvPr id="214" name="Google Shape;214;p36"/>
          <p:cNvSpPr txBox="1">
            <a:spLocks noGrp="1"/>
          </p:cNvSpPr>
          <p:nvPr>
            <p:ph idx="1"/>
          </p:nvPr>
        </p:nvSpPr>
        <p:spPr>
          <a:xfrm>
            <a:off x="457199" y="1647826"/>
            <a:ext cx="5460303" cy="297346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1800" dirty="0"/>
              <a:t>FIRST is all about sharing your knowledge of STEM within the community:</a:t>
            </a:r>
            <a:endParaRPr sz="1800" dirty="0"/>
          </a:p>
          <a:p>
            <a:pPr marL="457200" lvl="0" indent="-323850" algn="l" rtl="0">
              <a:spcBef>
                <a:spcPts val="600"/>
              </a:spcBef>
              <a:spcAft>
                <a:spcPts val="0"/>
              </a:spcAft>
              <a:buSzPts val="1500"/>
              <a:buChar char="●"/>
            </a:pPr>
            <a:r>
              <a:rPr lang="en-US" sz="1600" dirty="0"/>
              <a:t>Reaching out with other teams,</a:t>
            </a:r>
            <a:endParaRPr sz="1600" dirty="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600" dirty="0"/>
              <a:t>other students, </a:t>
            </a:r>
            <a:endParaRPr sz="1600" dirty="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600" dirty="0"/>
              <a:t>or anyone with an interest in STEM </a:t>
            </a:r>
            <a:endParaRPr sz="16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A great way to get others involved and further build your program</a:t>
            </a:r>
            <a:r>
              <a:rPr lang="en-US" sz="2400" dirty="0"/>
              <a:t>:</a:t>
            </a:r>
            <a:endParaRPr sz="2400" dirty="0"/>
          </a:p>
          <a:p>
            <a:pPr marL="457200" lvl="0" indent="-323850" algn="l" rtl="0">
              <a:spcBef>
                <a:spcPts val="600"/>
              </a:spcBef>
              <a:spcAft>
                <a:spcPts val="0"/>
              </a:spcAft>
              <a:buSzPts val="1500"/>
              <a:buChar char="●"/>
            </a:pPr>
            <a:r>
              <a:rPr lang="en-US" sz="1600" dirty="0"/>
              <a:t>Events</a:t>
            </a:r>
            <a:endParaRPr sz="1600" dirty="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600" dirty="0"/>
              <a:t>Team Workshops</a:t>
            </a:r>
            <a:endParaRPr sz="1600" dirty="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600" dirty="0"/>
              <a:t>Online Mentorship</a:t>
            </a:r>
            <a:endParaRPr sz="16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dirty="0"/>
          </a:p>
        </p:txBody>
      </p:sp>
      <p:sp>
        <p:nvSpPr>
          <p:cNvPr id="217" name="Google Shape;217;p36"/>
          <p:cNvSpPr txBox="1">
            <a:spLocks noGrp="1"/>
          </p:cNvSpPr>
          <p:nvPr>
            <p:ph type="sldNum" idx="4294967295"/>
          </p:nvPr>
        </p:nvSpPr>
        <p:spPr>
          <a:xfrm>
            <a:off x="8594725" y="4749800"/>
            <a:ext cx="549275" cy="3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15</a:t>
            </a:fld>
            <a:endParaRPr/>
          </a:p>
        </p:txBody>
      </p:sp>
      <p:pic>
        <p:nvPicPr>
          <p:cNvPr id="215" name="Google Shape;215;p36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59425" y="3054525"/>
            <a:ext cx="2393377" cy="179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36"/>
          <p:cNvPicPr preferRelativeResize="0"/>
          <p:nvPr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6215567" y="1087374"/>
            <a:ext cx="2081091" cy="15608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Help Other Teams</a:t>
            </a:r>
            <a:endParaRPr/>
          </a:p>
        </p:txBody>
      </p:sp>
      <p:sp>
        <p:nvSpPr>
          <p:cNvPr id="224" name="Google Shape;224;p37"/>
          <p:cNvSpPr txBox="1">
            <a:spLocks noGrp="1"/>
          </p:cNvSpPr>
          <p:nvPr>
            <p:ph idx="1"/>
          </p:nvPr>
        </p:nvSpPr>
        <p:spPr>
          <a:xfrm>
            <a:off x="457200" y="1647826"/>
            <a:ext cx="5337314" cy="297346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1800" dirty="0"/>
              <a:t>Helping out others can do worlds of good within the FIRST community. </a:t>
            </a:r>
            <a:endParaRPr sz="1800" dirty="0"/>
          </a:p>
          <a:p>
            <a:pPr marL="457200" lvl="0" indent="-317500" algn="l" rtl="0">
              <a:spcBef>
                <a:spcPts val="600"/>
              </a:spcBef>
              <a:spcAft>
                <a:spcPts val="0"/>
              </a:spcAft>
              <a:buSzPts val="1400"/>
              <a:buChar char="●"/>
            </a:pPr>
            <a:r>
              <a:rPr lang="en-US" sz="1800" dirty="0"/>
              <a:t>Help others, even if you have to compete against one another</a:t>
            </a:r>
            <a:endParaRPr sz="1800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800" dirty="0"/>
              <a:t>Help if you see a team struggle with a mission</a:t>
            </a:r>
            <a:endParaRPr sz="1800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800" dirty="0"/>
              <a:t>Lend parts if you have a missing piece that they do not have</a:t>
            </a:r>
            <a:endParaRPr sz="1800" dirty="0"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800" dirty="0"/>
              <a:t>Sharing your knowledge and resources can build bonds with others and spread success on a greater level.</a:t>
            </a:r>
            <a:endParaRPr sz="1800" dirty="0"/>
          </a:p>
        </p:txBody>
      </p:sp>
      <p:sp>
        <p:nvSpPr>
          <p:cNvPr id="226" name="Google Shape;226;p37"/>
          <p:cNvSpPr txBox="1">
            <a:spLocks noGrp="1"/>
          </p:cNvSpPr>
          <p:nvPr>
            <p:ph type="sldNum" idx="4294967295"/>
          </p:nvPr>
        </p:nvSpPr>
        <p:spPr>
          <a:xfrm>
            <a:off x="8594725" y="4749800"/>
            <a:ext cx="549275" cy="3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16</a:t>
            </a:fld>
            <a:endParaRPr/>
          </a:p>
        </p:txBody>
      </p:sp>
      <p:pic>
        <p:nvPicPr>
          <p:cNvPr id="225" name="Google Shape;225;p37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19037" y="2813525"/>
            <a:ext cx="2504515" cy="1936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37"/>
          <p:cNvPicPr preferRelativeResize="0"/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19025" y="827100"/>
            <a:ext cx="2437747" cy="18283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Learn to Communicate</a:t>
            </a:r>
            <a:endParaRPr/>
          </a:p>
        </p:txBody>
      </p:sp>
      <p:sp>
        <p:nvSpPr>
          <p:cNvPr id="234" name="Google Shape;234;p38"/>
          <p:cNvSpPr txBox="1">
            <a:spLocks noGrp="1"/>
          </p:cNvSpPr>
          <p:nvPr>
            <p:ph idx="1"/>
          </p:nvPr>
        </p:nvSpPr>
        <p:spPr>
          <a:xfrm>
            <a:off x="457200" y="1647826"/>
            <a:ext cx="4913626" cy="297346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dirty="0"/>
              <a:t>Communication is key when it comes to being a successful team. </a:t>
            </a:r>
            <a:endParaRPr sz="1600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600" dirty="0"/>
              <a:t>Communicate with your own team so you can learn from each other</a:t>
            </a:r>
            <a:endParaRPr sz="1600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600" dirty="0"/>
              <a:t>Communicate with others on and off the field</a:t>
            </a:r>
            <a:endParaRPr sz="1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Teams build communication skills so that they can speak to the media and even the Governor of Pennsylvania</a:t>
            </a:r>
            <a:endParaRPr sz="1600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600" dirty="0"/>
              <a:t>Helps spread the importance of STEM in the community</a:t>
            </a:r>
            <a:endParaRPr sz="1600" dirty="0"/>
          </a:p>
        </p:txBody>
      </p:sp>
      <p:sp>
        <p:nvSpPr>
          <p:cNvPr id="235" name="Google Shape;235;p38"/>
          <p:cNvSpPr txBox="1">
            <a:spLocks noGrp="1"/>
          </p:cNvSpPr>
          <p:nvPr>
            <p:ph type="sldNum" idx="4294967295"/>
          </p:nvPr>
        </p:nvSpPr>
        <p:spPr>
          <a:xfrm>
            <a:off x="8594725" y="4749800"/>
            <a:ext cx="549275" cy="3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17</a:t>
            </a:fld>
            <a:endParaRPr/>
          </a:p>
        </p:txBody>
      </p:sp>
      <p:pic>
        <p:nvPicPr>
          <p:cNvPr id="236" name="Google Shape;236;p38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5373663" y="949927"/>
            <a:ext cx="3021400" cy="2208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EB7879ED-F2B2-B542-A086-5B15943C68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99610" y="3165386"/>
            <a:ext cx="3422469" cy="1923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Core Values Judging</a:t>
            </a:r>
            <a:endParaRPr/>
          </a:p>
        </p:txBody>
      </p:sp>
      <p:sp>
        <p:nvSpPr>
          <p:cNvPr id="244" name="Google Shape;244;p39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dirty="0"/>
              <a:t>Core Values,  just like the other 2 aspects of FIRST has its own set of judging. Judges make evaluations of a team based on the the rubric. </a:t>
            </a:r>
            <a:endParaRPr sz="1600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600" dirty="0"/>
              <a:t>Looking to see if a team understands each of the Core Values and has implemented them on their team</a:t>
            </a:r>
            <a:endParaRPr sz="1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dirty="0"/>
              <a:t>Judges are looking to reward well-rounded team where… </a:t>
            </a:r>
            <a:endParaRPr sz="1600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600" dirty="0"/>
              <a:t>everyone has a role to play</a:t>
            </a:r>
            <a:endParaRPr sz="1600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600" dirty="0"/>
              <a:t>everyone is treated with respect</a:t>
            </a:r>
            <a:endParaRPr sz="1600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600" dirty="0"/>
              <a:t>students have understood FIRST and applied in their daily lives and community</a:t>
            </a:r>
            <a:endParaRPr sz="1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dirty="0"/>
              <a:t>Judging </a:t>
            </a:r>
            <a:r>
              <a:rPr lang="en-US" sz="1600" i="1" dirty="0"/>
              <a:t>may</a:t>
            </a:r>
            <a:r>
              <a:rPr lang="en-US" sz="1600" dirty="0"/>
              <a:t> include a Teamwork Activity (in some regions)</a:t>
            </a:r>
            <a:endParaRPr sz="1600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600" dirty="0"/>
              <a:t>This give the judges a sense on how everyone works together and how a team can problem solve effectively in tough situations</a:t>
            </a:r>
            <a:endParaRPr sz="1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dirty="0"/>
          </a:p>
        </p:txBody>
      </p:sp>
      <p:sp>
        <p:nvSpPr>
          <p:cNvPr id="245" name="Google Shape;245;p39"/>
          <p:cNvSpPr txBox="1">
            <a:spLocks noGrp="1"/>
          </p:cNvSpPr>
          <p:nvPr>
            <p:ph type="sldNum" idx="4294967295"/>
          </p:nvPr>
        </p:nvSpPr>
        <p:spPr>
          <a:xfrm>
            <a:off x="8594725" y="4749800"/>
            <a:ext cx="549275" cy="3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18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4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Learn to Work Together as a Team</a:t>
            </a:r>
            <a:endParaRPr/>
          </a:p>
        </p:txBody>
      </p:sp>
      <p:sp>
        <p:nvSpPr>
          <p:cNvPr id="252" name="Google Shape;252;p40"/>
          <p:cNvSpPr txBox="1">
            <a:spLocks noGrp="1"/>
          </p:cNvSpPr>
          <p:nvPr>
            <p:ph idx="1"/>
          </p:nvPr>
        </p:nvSpPr>
        <p:spPr>
          <a:xfrm>
            <a:off x="457199" y="1647826"/>
            <a:ext cx="4522305" cy="297346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 dirty="0"/>
              <a:t>Help team members get to know each other</a:t>
            </a:r>
            <a:endParaRPr sz="1600"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 dirty="0"/>
              <a:t>Make sure everyone is involved</a:t>
            </a:r>
            <a:endParaRPr sz="1600"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 dirty="0"/>
              <a:t>Help to learn to problem solve in a large group</a:t>
            </a:r>
            <a:endParaRPr sz="1600"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 dirty="0"/>
              <a:t>Help to learn to reach a consensus when there are different ideas</a:t>
            </a:r>
            <a:endParaRPr sz="1600" dirty="0"/>
          </a:p>
        </p:txBody>
      </p:sp>
      <p:sp>
        <p:nvSpPr>
          <p:cNvPr id="253" name="Google Shape;253;p40"/>
          <p:cNvSpPr txBox="1">
            <a:spLocks noGrp="1"/>
          </p:cNvSpPr>
          <p:nvPr>
            <p:ph type="sldNum" idx="4294967295"/>
          </p:nvPr>
        </p:nvSpPr>
        <p:spPr>
          <a:xfrm>
            <a:off x="8594725" y="4749800"/>
            <a:ext cx="549275" cy="3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19</a:t>
            </a:fld>
            <a:endParaRPr/>
          </a:p>
        </p:txBody>
      </p:sp>
      <p:pic>
        <p:nvPicPr>
          <p:cNvPr id="254" name="Google Shape;254;p40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72674" y="1407075"/>
            <a:ext cx="3284104" cy="2463078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40"/>
          <p:cNvSpPr txBox="1"/>
          <p:nvPr/>
        </p:nvSpPr>
        <p:spPr>
          <a:xfrm>
            <a:off x="433875" y="4125850"/>
            <a:ext cx="8122800" cy="6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Doing a Teamwork Activity during team practices allows everyone’s voice to be heard and can prepare a team when</a:t>
            </a:r>
            <a:endParaRPr sz="160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it comes time where there is a real challenge at hand.</a:t>
            </a:r>
            <a:endParaRPr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FB345603-D9D3-3A48-8843-690FC29010C7}"/>
              </a:ext>
            </a:extLst>
          </p:cNvPr>
          <p:cNvSpPr txBox="1"/>
          <p:nvPr/>
        </p:nvSpPr>
        <p:spPr>
          <a:xfrm>
            <a:off x="1184031" y="818606"/>
            <a:ext cx="677593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“I don’t use kids to build robots. I use robots to build kids”</a:t>
            </a:r>
          </a:p>
          <a:p>
            <a:pPr algn="r"/>
            <a:r>
              <a:rPr lang="en-US" sz="4800" dirty="0"/>
              <a:t>- Dean Kamen</a:t>
            </a:r>
          </a:p>
        </p:txBody>
      </p:sp>
    </p:spTree>
    <p:extLst>
      <p:ext uri="{BB962C8B-B14F-4D97-AF65-F5344CB8AC3E}">
        <p14:creationId xmlns:p14="http://schemas.microsoft.com/office/powerpoint/2010/main" val="19627548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4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Learning life skills through FIRST</a:t>
            </a:r>
            <a:endParaRPr/>
          </a:p>
        </p:txBody>
      </p:sp>
      <p:sp>
        <p:nvSpPr>
          <p:cNvPr id="262" name="Google Shape;262;p41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68300" algn="l" rtl="0">
              <a:spcBef>
                <a:spcPts val="360"/>
              </a:spcBef>
              <a:spcAft>
                <a:spcPts val="0"/>
              </a:spcAft>
              <a:buSzPts val="2200"/>
              <a:buChar char="●"/>
            </a:pPr>
            <a:r>
              <a:rPr lang="en-US" sz="2200"/>
              <a:t>Teamwork</a:t>
            </a:r>
            <a:endParaRPr sz="220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 sz="2200"/>
              <a:t>Communication</a:t>
            </a:r>
            <a:endParaRPr sz="220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 sz="2200"/>
              <a:t>Problem Solving</a:t>
            </a:r>
            <a:endParaRPr sz="220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 sz="2200"/>
              <a:t>Helping one another</a:t>
            </a:r>
            <a:endParaRPr sz="220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 sz="2200"/>
              <a:t>Giving back to community</a:t>
            </a:r>
            <a:endParaRPr sz="22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263" name="Google Shape;263;p41"/>
          <p:cNvSpPr txBox="1">
            <a:spLocks noGrp="1"/>
          </p:cNvSpPr>
          <p:nvPr>
            <p:ph type="sldNum" idx="4294967295"/>
          </p:nvPr>
        </p:nvSpPr>
        <p:spPr>
          <a:xfrm>
            <a:off x="8594725" y="4749800"/>
            <a:ext cx="549275" cy="3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20</a:t>
            </a:fld>
            <a:endParaRPr/>
          </a:p>
        </p:txBody>
      </p:sp>
      <p:pic>
        <p:nvPicPr>
          <p:cNvPr id="264" name="Google Shape;264;p41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83625" y="1005838"/>
            <a:ext cx="3131825" cy="3131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42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77975" y="2737025"/>
            <a:ext cx="2989361" cy="2242024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4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Events</a:t>
            </a:r>
            <a:endParaRPr/>
          </a:p>
        </p:txBody>
      </p:sp>
      <p:sp>
        <p:nvSpPr>
          <p:cNvPr id="272" name="Google Shape;272;p42"/>
          <p:cNvSpPr txBox="1">
            <a:spLocks noGrp="1"/>
          </p:cNvSpPr>
          <p:nvPr>
            <p:ph idx="1"/>
          </p:nvPr>
        </p:nvSpPr>
        <p:spPr>
          <a:xfrm>
            <a:off x="457199" y="1647826"/>
            <a:ext cx="4299137" cy="297346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30200" algn="l" rtl="0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SzPts val="1600"/>
              <a:buChar char="●"/>
            </a:pPr>
            <a:r>
              <a:rPr lang="en-US" sz="1800" dirty="0"/>
              <a:t>Fun and exciting</a:t>
            </a:r>
            <a:endParaRPr sz="1800" dirty="0"/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800" dirty="0"/>
              <a:t>Meet teams from different places </a:t>
            </a:r>
            <a:endParaRPr sz="1800" dirty="0"/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800" dirty="0"/>
              <a:t>People who share similar interests with you</a:t>
            </a:r>
            <a:endParaRPr sz="1800" dirty="0"/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800" dirty="0"/>
              <a:t>Everyone at events is very willing to help</a:t>
            </a:r>
            <a:endParaRPr sz="1800" dirty="0"/>
          </a:p>
          <a:p>
            <a: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800" dirty="0"/>
              <a:t>Learn from each other</a:t>
            </a:r>
            <a:endParaRPr sz="1800" dirty="0"/>
          </a:p>
          <a:p>
            <a: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800" dirty="0"/>
              <a:t>Get feedback from judges and improve your work</a:t>
            </a:r>
            <a:endParaRPr sz="1800" dirty="0"/>
          </a:p>
        </p:txBody>
      </p:sp>
      <p:sp>
        <p:nvSpPr>
          <p:cNvPr id="273" name="Google Shape;273;p42"/>
          <p:cNvSpPr txBox="1">
            <a:spLocks noGrp="1"/>
          </p:cNvSpPr>
          <p:nvPr>
            <p:ph type="sldNum" idx="4294967295"/>
          </p:nvPr>
        </p:nvSpPr>
        <p:spPr>
          <a:xfrm>
            <a:off x="8594725" y="4749800"/>
            <a:ext cx="549275" cy="3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21</a:t>
            </a:fld>
            <a:endParaRPr/>
          </a:p>
        </p:txBody>
      </p:sp>
      <p:pic>
        <p:nvPicPr>
          <p:cNvPr id="274" name="Google Shape;274;p42"/>
          <p:cNvPicPr preferRelativeResize="0"/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33000" y="788175"/>
            <a:ext cx="2713624" cy="2035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280;p43">
            <a:extLst>
              <a:ext uri="{FF2B5EF4-FFF2-40B4-BE49-F238E27FC236}">
                <a16:creationId xmlns:a16="http://schemas.microsoft.com/office/drawing/2014/main" id="{93295254-7A9B-B440-B528-B90EDBF48CD7}"/>
              </a:ext>
            </a:extLst>
          </p:cNvPr>
          <p:cNvPicPr preferRelativeResize="0"/>
          <p:nvPr/>
        </p:nvPicPr>
        <p:blipFill rotWithShape="1">
          <a:blip r:embed="rId3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54187" y="939713"/>
            <a:ext cx="2635625" cy="29783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123172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2700"/>
              <a:buFont typeface="Trebuchet MS"/>
              <a:buNone/>
            </a:pPr>
            <a:r>
              <a:rPr lang="en-US">
                <a:solidFill>
                  <a:srgbClr val="000000"/>
                </a:solidFill>
              </a:rPr>
              <a:t>Overview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86" name="Google Shape;286;p44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 sz="2200" dirty="0"/>
              <a:t>4ft x 8ft  table with a mat</a:t>
            </a: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 sz="2200" dirty="0"/>
              <a:t>All mission models are LEGO-based</a:t>
            </a:r>
            <a:endParaRPr sz="2200" dirty="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 sz="2200" dirty="0"/>
              <a:t>LEGO MINDSTORMS or SPIKE Prime</a:t>
            </a:r>
            <a:endParaRPr sz="2200" dirty="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 sz="2200" dirty="0"/>
              <a:t>Yearly theme:</a:t>
            </a:r>
            <a:endParaRPr sz="2200" dirty="0"/>
          </a:p>
          <a:p>
            <a:pPr marL="914400" lvl="1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-US" sz="2200" dirty="0"/>
              <a:t>2021 - CARGO Connect</a:t>
            </a:r>
          </a:p>
          <a:p>
            <a:pPr marL="914400" lvl="1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-US" sz="2200" dirty="0"/>
              <a:t>2020 - </a:t>
            </a:r>
            <a:r>
              <a:rPr lang="en-US" sz="2200" dirty="0" err="1"/>
              <a:t>RePLAY</a:t>
            </a:r>
            <a:endParaRPr sz="2200" dirty="0"/>
          </a:p>
          <a:p>
            <a:pPr marL="914400" lvl="1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-US" sz="2200" dirty="0"/>
              <a:t>2019 - City Shaper </a:t>
            </a:r>
            <a:endParaRPr sz="2200" dirty="0"/>
          </a:p>
          <a:p>
            <a:pPr marL="914400" lvl="1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-US" sz="2200" dirty="0"/>
              <a:t>2018 - Into Orbit</a:t>
            </a:r>
            <a:endParaRPr sz="2200" dirty="0"/>
          </a:p>
          <a:p>
            <a:pPr marL="457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1800" dirty="0"/>
          </a:p>
          <a:p>
            <a:pPr marL="457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1800" dirty="0"/>
          </a:p>
          <a:p>
            <a:pPr marL="457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1800" dirty="0"/>
          </a:p>
        </p:txBody>
      </p:sp>
      <p:sp>
        <p:nvSpPr>
          <p:cNvPr id="288" name="Google Shape;288;p44"/>
          <p:cNvSpPr txBox="1">
            <a:spLocks noGrp="1"/>
          </p:cNvSpPr>
          <p:nvPr>
            <p:ph type="sldNum" idx="4294967295"/>
          </p:nvPr>
        </p:nvSpPr>
        <p:spPr>
          <a:xfrm>
            <a:off x="8594725" y="4749800"/>
            <a:ext cx="549275" cy="3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23</a:t>
            </a:fld>
            <a:endParaRPr/>
          </a:p>
        </p:txBody>
      </p:sp>
      <p:pic>
        <p:nvPicPr>
          <p:cNvPr id="287" name="Google Shape;287;p44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21574" y="1041705"/>
            <a:ext cx="3041074" cy="228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44"/>
          <p:cNvPicPr preferRelativeResize="0"/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53982" y="3134558"/>
            <a:ext cx="2688129" cy="17862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Robot Runs</a:t>
            </a:r>
            <a:endParaRPr/>
          </a:p>
        </p:txBody>
      </p:sp>
      <p:sp>
        <p:nvSpPr>
          <p:cNvPr id="296" name="Google Shape;296;p45"/>
          <p:cNvSpPr txBox="1">
            <a:spLocks noGrp="1"/>
          </p:cNvSpPr>
          <p:nvPr>
            <p:ph idx="1"/>
          </p:nvPr>
        </p:nvSpPr>
        <p:spPr>
          <a:xfrm>
            <a:off x="457200" y="1647826"/>
            <a:ext cx="4830418" cy="297346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36550" algn="l" rtl="0">
              <a:spcBef>
                <a:spcPts val="800"/>
              </a:spcBef>
              <a:spcAft>
                <a:spcPts val="0"/>
              </a:spcAft>
              <a:buSzPts val="1700"/>
              <a:buChar char="●"/>
            </a:pPr>
            <a:r>
              <a:rPr lang="en-US" sz="1700" dirty="0"/>
              <a:t>Robot Competition: 3 rounds, top score qualifies </a:t>
            </a:r>
            <a:endParaRPr sz="1700" dirty="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US" sz="1700" dirty="0"/>
              <a:t>Each team has 2.5 minutes to complete as many challenges as they can</a:t>
            </a:r>
            <a:endParaRPr sz="1700" dirty="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US" sz="1700" dirty="0"/>
              <a:t>Each mission on the board is worth a different number of points</a:t>
            </a:r>
            <a:endParaRPr sz="1700" dirty="0"/>
          </a:p>
          <a:p>
            <a:pPr marL="914400" lvl="1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-US" sz="1700" dirty="0"/>
              <a:t>Harder missions are not always worth more points</a:t>
            </a:r>
            <a:endParaRPr sz="1700" dirty="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US" sz="1700" dirty="0"/>
              <a:t>Each mission has its own set of rules and instructions</a:t>
            </a:r>
            <a:endParaRPr sz="1700" dirty="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US" sz="1700" dirty="0"/>
              <a:t>Referees score you at the end of each run</a:t>
            </a:r>
            <a:endParaRPr sz="1200" dirty="0"/>
          </a:p>
        </p:txBody>
      </p:sp>
      <p:sp>
        <p:nvSpPr>
          <p:cNvPr id="297" name="Google Shape;297;p45"/>
          <p:cNvSpPr txBox="1">
            <a:spLocks noGrp="1"/>
          </p:cNvSpPr>
          <p:nvPr>
            <p:ph type="sldNum" idx="4294967295"/>
          </p:nvPr>
        </p:nvSpPr>
        <p:spPr>
          <a:xfrm>
            <a:off x="8594725" y="4749800"/>
            <a:ext cx="549275" cy="3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24</a:t>
            </a:fld>
            <a:endParaRPr/>
          </a:p>
        </p:txBody>
      </p:sp>
      <p:pic>
        <p:nvPicPr>
          <p:cNvPr id="298" name="Google Shape;298;p45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00024" y="1874274"/>
            <a:ext cx="3146472" cy="23598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Trebuchet MS"/>
              <a:buNone/>
            </a:pPr>
            <a:r>
              <a:rPr lang="en-US" dirty="0"/>
              <a:t>CARGO CONNECT 2021 Season </a:t>
            </a:r>
            <a:endParaRPr dirty="0"/>
          </a:p>
        </p:txBody>
      </p:sp>
      <p:sp>
        <p:nvSpPr>
          <p:cNvPr id="304" name="Google Shape;304;p46"/>
          <p:cNvSpPr txBox="1">
            <a:spLocks noGrp="1"/>
          </p:cNvSpPr>
          <p:nvPr>
            <p:ph type="sldNum" idx="4294967295"/>
          </p:nvPr>
        </p:nvSpPr>
        <p:spPr>
          <a:xfrm>
            <a:off x="8594725" y="4749800"/>
            <a:ext cx="549275" cy="3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25</a:t>
            </a:fld>
            <a:endParaRPr/>
          </a:p>
        </p:txBody>
      </p:sp>
      <p:sp>
        <p:nvSpPr>
          <p:cNvPr id="305" name="Google Shape;305;p46"/>
          <p:cNvSpPr txBox="1"/>
          <p:nvPr/>
        </p:nvSpPr>
        <p:spPr>
          <a:xfrm>
            <a:off x="284050" y="1542025"/>
            <a:ext cx="332760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-US" sz="1800" dirty="0">
                <a:latin typeface="Roboto"/>
                <a:ea typeface="Roboto"/>
                <a:cs typeface="Roboto"/>
                <a:sym typeface="Roboto"/>
              </a:rPr>
              <a:t>The theme is based on cargo and transportation</a:t>
            </a:r>
            <a:endParaRPr sz="1800"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-US" sz="1800" dirty="0">
                <a:latin typeface="Roboto"/>
                <a:ea typeface="Roboto"/>
                <a:cs typeface="Roboto"/>
                <a:sym typeface="Roboto"/>
              </a:rPr>
              <a:t>Lines are provided to allow the robot to line follow</a:t>
            </a:r>
            <a:endParaRPr sz="1800"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-US" sz="1800" dirty="0">
                <a:latin typeface="Roboto"/>
                <a:ea typeface="Roboto"/>
                <a:cs typeface="Roboto"/>
                <a:sym typeface="Roboto"/>
              </a:rPr>
              <a:t>Missions are based on real-world scenarios suc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h as moving a turbine blade, unloading/loading containers, etc.</a:t>
            </a:r>
            <a:endParaRPr sz="18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32" name="Picture 8" descr="FIRST LEGO League Challenge - Prince William County Public Schools">
            <a:extLst>
              <a:ext uri="{FF2B5EF4-FFF2-40B4-BE49-F238E27FC236}">
                <a16:creationId xmlns:a16="http://schemas.microsoft.com/office/drawing/2014/main" id="{BDBDAC78-168D-3C41-B18A-8E442F7DB3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695679" y="1504108"/>
            <a:ext cx="5164271" cy="2812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Trebuchet MS"/>
              <a:buNone/>
            </a:pPr>
            <a:r>
              <a:rPr lang="en-US"/>
              <a:t>Challenges Teams Face</a:t>
            </a:r>
            <a:endParaRPr/>
          </a:p>
        </p:txBody>
      </p:sp>
      <p:sp>
        <p:nvSpPr>
          <p:cNvPr id="312" name="Google Shape;312;p47"/>
          <p:cNvSpPr txBox="1">
            <a:spLocks noGrp="1"/>
          </p:cNvSpPr>
          <p:nvPr>
            <p:ph type="sldNum" idx="4294967295"/>
          </p:nvPr>
        </p:nvSpPr>
        <p:spPr>
          <a:xfrm>
            <a:off x="8594725" y="4749800"/>
            <a:ext cx="549275" cy="3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26</a:t>
            </a:fld>
            <a:endParaRPr/>
          </a:p>
        </p:txBody>
      </p:sp>
      <p:sp>
        <p:nvSpPr>
          <p:cNvPr id="313" name="Google Shape;313;p47"/>
          <p:cNvSpPr txBox="1"/>
          <p:nvPr/>
        </p:nvSpPr>
        <p:spPr>
          <a:xfrm>
            <a:off x="284050" y="1542025"/>
            <a:ext cx="502170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●"/>
            </a:pPr>
            <a:r>
              <a:rPr lang="en-US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Building an efficient and sturdy robot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</a:pPr>
            <a:r>
              <a:rPr lang="en-US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LEGO Technic is often new material for teams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</a:pPr>
            <a:r>
              <a:rPr lang="en-US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Learning to use the right elements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</a:pPr>
            <a:r>
              <a:rPr lang="en-US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Learning to build compactly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</a:pPr>
            <a:r>
              <a:rPr lang="en-US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Teams are often tempted to copy robots from online, but we encourage creativity 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●"/>
            </a:pPr>
            <a:r>
              <a:rPr lang="en-US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Navigating to the correct location requires teams to think about how to use sensors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</a:pPr>
            <a:r>
              <a:rPr lang="en-US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Sensors are often “scary” for young teams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</a:pPr>
            <a:r>
              <a:rPr lang="en-US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Teams struggle with reliability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</a:pPr>
            <a:r>
              <a:rPr lang="en-US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Robot does not behave the same day-to-day or at event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highlight>
                <a:srgbClr val="FFFF00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" name="Picture 6" descr="FIRST LEGO League 2021-22 Season Theme Announced: Cargo Connect! –  BrickJournal">
            <a:extLst>
              <a:ext uri="{FF2B5EF4-FFF2-40B4-BE49-F238E27FC236}">
                <a16:creationId xmlns:a16="http://schemas.microsoft.com/office/drawing/2014/main" id="{EDE3D74D-038F-2D45-8127-A15640EA3B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66920" y="1708623"/>
            <a:ext cx="3393030" cy="2484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50219ED0-1C94-0840-868B-45389E7E7CC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2365" y="716708"/>
            <a:ext cx="3051635" cy="403309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19" name="Google Shape;319;p4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700"/>
              <a:buFont typeface="Trebuchet MS"/>
              <a:buNone/>
            </a:pPr>
            <a:r>
              <a:rPr lang="en-US">
                <a:solidFill>
                  <a:srgbClr val="000000"/>
                </a:solidFill>
              </a:rPr>
              <a:t>Robot Missions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320" name="Google Shape;320;p48"/>
          <p:cNvSpPr txBox="1">
            <a:spLocks noGrp="1"/>
          </p:cNvSpPr>
          <p:nvPr>
            <p:ph type="sldNum" idx="4294967295"/>
          </p:nvPr>
        </p:nvSpPr>
        <p:spPr>
          <a:xfrm>
            <a:off x="8594725" y="4749800"/>
            <a:ext cx="549275" cy="3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27</a:t>
            </a:fld>
            <a:endParaRPr/>
          </a:p>
        </p:txBody>
      </p:sp>
      <p:sp>
        <p:nvSpPr>
          <p:cNvPr id="322" name="Google Shape;322;p48"/>
          <p:cNvSpPr txBox="1"/>
          <p:nvPr/>
        </p:nvSpPr>
        <p:spPr>
          <a:xfrm>
            <a:off x="284050" y="1542025"/>
            <a:ext cx="332760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Roboto"/>
              <a:buChar char="●"/>
            </a:pPr>
            <a:r>
              <a:rPr lang="en-US" sz="1500" dirty="0">
                <a:latin typeface="Roboto"/>
                <a:ea typeface="Roboto"/>
                <a:cs typeface="Roboto"/>
                <a:sym typeface="Roboto"/>
              </a:rPr>
              <a:t>Typically 15 missions every year</a:t>
            </a:r>
            <a:endParaRPr sz="1500"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Roboto"/>
              <a:buChar char="●"/>
            </a:pPr>
            <a:r>
              <a:rPr lang="en-US" sz="1500" dirty="0">
                <a:latin typeface="Roboto"/>
                <a:ea typeface="Roboto"/>
                <a:cs typeface="Roboto"/>
                <a:sym typeface="Roboto"/>
              </a:rPr>
              <a:t>Teams pick and choose based on their experience and ability</a:t>
            </a:r>
            <a:endParaRPr sz="1500"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Roboto"/>
              <a:buChar char="●"/>
            </a:pPr>
            <a:r>
              <a:rPr lang="en-US" sz="1500" dirty="0">
                <a:latin typeface="Roboto"/>
                <a:ea typeface="Roboto"/>
                <a:cs typeface="Roboto"/>
                <a:sym typeface="Roboto"/>
              </a:rPr>
              <a:t>FIRST provides the solution to one mission every year to get rookies started</a:t>
            </a:r>
            <a:endParaRPr sz="1500"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Roboto"/>
              <a:buChar char="●"/>
            </a:pPr>
            <a:r>
              <a:rPr lang="en-US" sz="1500" dirty="0">
                <a:latin typeface="Roboto"/>
                <a:ea typeface="Roboto"/>
                <a:cs typeface="Roboto"/>
                <a:sym typeface="Roboto"/>
              </a:rPr>
              <a:t>Rookies are expected to complete 2-3 mission reliably</a:t>
            </a:r>
            <a:endParaRPr sz="1500"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Roboto"/>
              <a:buChar char="●"/>
            </a:pPr>
            <a:r>
              <a:rPr lang="en-US" sz="1500" dirty="0">
                <a:latin typeface="Roboto"/>
                <a:ea typeface="Roboto"/>
                <a:cs typeface="Roboto"/>
                <a:sym typeface="Roboto"/>
              </a:rPr>
              <a:t>Veteran teams will complete more</a:t>
            </a:r>
            <a:endParaRPr sz="1500"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Roboto"/>
              <a:buChar char="●"/>
            </a:pPr>
            <a:r>
              <a:rPr lang="en-US" sz="1500" dirty="0">
                <a:latin typeface="Roboto"/>
                <a:ea typeface="Roboto"/>
                <a:cs typeface="Roboto"/>
                <a:sym typeface="Roboto"/>
              </a:rPr>
              <a:t>A few high-end teams will aim to complete *all* the missions</a:t>
            </a:r>
            <a:endParaRPr sz="1500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" name="Picture 2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76042013-0604-8D44-B381-B0DD871CA31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70129" y="1227017"/>
            <a:ext cx="2822486" cy="363939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Types of Programming</a:t>
            </a:r>
            <a:endParaRPr/>
          </a:p>
        </p:txBody>
      </p:sp>
      <p:sp>
        <p:nvSpPr>
          <p:cNvPr id="339" name="Google Shape;339;p50"/>
          <p:cNvSpPr txBox="1">
            <a:spLocks noGrp="1"/>
          </p:cNvSpPr>
          <p:nvPr>
            <p:ph idx="1"/>
          </p:nvPr>
        </p:nvSpPr>
        <p:spPr>
          <a:xfrm>
            <a:off x="473400" y="1424349"/>
            <a:ext cx="3984900" cy="297346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u="sng" dirty="0"/>
              <a:t>EV3:</a:t>
            </a: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dirty="0"/>
              <a:t>Block-based or Scratch-based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Less condensed approach</a:t>
            </a:r>
            <a:endParaRPr dirty="0"/>
          </a:p>
        </p:txBody>
      </p:sp>
      <p:sp>
        <p:nvSpPr>
          <p:cNvPr id="340" name="Google Shape;340;p50"/>
          <p:cNvSpPr txBox="1">
            <a:spLocks noGrp="1"/>
          </p:cNvSpPr>
          <p:nvPr>
            <p:ph type="sldNum" idx="4294967295"/>
          </p:nvPr>
        </p:nvSpPr>
        <p:spPr>
          <a:xfrm>
            <a:off x="8594725" y="4749800"/>
            <a:ext cx="549275" cy="3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28</a:t>
            </a:fld>
            <a:endParaRPr/>
          </a:p>
        </p:txBody>
      </p:sp>
      <p:pic>
        <p:nvPicPr>
          <p:cNvPr id="341" name="Google Shape;341;p50" descr="Beyond Basics Ex 12-18 - ev3python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1100" y="3054225"/>
            <a:ext cx="3469500" cy="1718425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50"/>
          <p:cNvSpPr txBox="1"/>
          <p:nvPr/>
        </p:nvSpPr>
        <p:spPr>
          <a:xfrm>
            <a:off x="4571875" y="1424213"/>
            <a:ext cx="3984900" cy="29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u="sng">
                <a:latin typeface="Roboto"/>
                <a:ea typeface="Roboto"/>
                <a:cs typeface="Roboto"/>
                <a:sym typeface="Roboto"/>
              </a:rPr>
              <a:t>SPIKE Prime:</a:t>
            </a:r>
            <a:endParaRPr sz="2000" u="sng">
              <a:latin typeface="Roboto"/>
              <a:ea typeface="Roboto"/>
              <a:cs typeface="Roboto"/>
              <a:sym typeface="Roboto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Roboto"/>
              <a:buChar char="●"/>
            </a:pPr>
            <a:r>
              <a:rPr lang="en-US" sz="2000">
                <a:latin typeface="Roboto"/>
                <a:ea typeface="Roboto"/>
                <a:cs typeface="Roboto"/>
                <a:sym typeface="Roboto"/>
              </a:rPr>
              <a:t>Scratch or Micro Python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Roboto"/>
              <a:buChar char="●"/>
            </a:pPr>
            <a:r>
              <a:rPr lang="en-US" sz="2000">
                <a:latin typeface="Roboto"/>
                <a:ea typeface="Roboto"/>
                <a:cs typeface="Roboto"/>
                <a:sym typeface="Roboto"/>
              </a:rPr>
              <a:t>Linear approach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43" name="Google Shape;343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87277" y="2963050"/>
            <a:ext cx="3469500" cy="19007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Programming Concepts to Learn Through FIRST</a:t>
            </a:r>
            <a:endParaRPr/>
          </a:p>
        </p:txBody>
      </p:sp>
      <p:sp>
        <p:nvSpPr>
          <p:cNvPr id="350" name="Google Shape;350;p51"/>
          <p:cNvSpPr txBox="1">
            <a:spLocks noGrp="1"/>
          </p:cNvSpPr>
          <p:nvPr>
            <p:ph type="sldNum" idx="4294967295"/>
          </p:nvPr>
        </p:nvSpPr>
        <p:spPr>
          <a:xfrm>
            <a:off x="8594725" y="4749800"/>
            <a:ext cx="549275" cy="3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29</a:t>
            </a:fld>
            <a:endParaRPr/>
          </a:p>
        </p:txBody>
      </p:sp>
      <p:sp>
        <p:nvSpPr>
          <p:cNvPr id="351" name="Google Shape;351;p51"/>
          <p:cNvSpPr txBox="1"/>
          <p:nvPr/>
        </p:nvSpPr>
        <p:spPr>
          <a:xfrm>
            <a:off x="289200" y="1597450"/>
            <a:ext cx="6232370" cy="30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Roboto"/>
              <a:buChar char="●"/>
            </a:pPr>
            <a:r>
              <a:rPr lang="en-US" sz="2000" u="sng" dirty="0">
                <a:latin typeface="Roboto"/>
                <a:ea typeface="Roboto"/>
                <a:cs typeface="Roboto"/>
                <a:sym typeface="Roboto"/>
              </a:rPr>
              <a:t>Basic skills</a:t>
            </a:r>
            <a:endParaRPr sz="2000" u="sng" dirty="0">
              <a:latin typeface="Roboto"/>
              <a:ea typeface="Roboto"/>
              <a:cs typeface="Roboto"/>
              <a:sym typeface="Roboto"/>
            </a:endParaRPr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Roboto"/>
              <a:buChar char="○"/>
            </a:pPr>
            <a:r>
              <a:rPr lang="en-US" sz="2000" dirty="0">
                <a:latin typeface="Roboto"/>
                <a:ea typeface="Roboto"/>
                <a:cs typeface="Roboto"/>
                <a:sym typeface="Roboto"/>
              </a:rPr>
              <a:t>Basic sensor usage, loops, switches, basic line following</a:t>
            </a:r>
            <a:endParaRPr sz="2000" dirty="0">
              <a:latin typeface="Roboto"/>
              <a:ea typeface="Roboto"/>
              <a:cs typeface="Roboto"/>
              <a:sym typeface="Roboto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Roboto"/>
              <a:buChar char="●"/>
            </a:pPr>
            <a:r>
              <a:rPr lang="en-US" sz="2000" u="sng" dirty="0">
                <a:latin typeface="Roboto"/>
                <a:ea typeface="Roboto"/>
                <a:cs typeface="Roboto"/>
                <a:sym typeface="Roboto"/>
              </a:rPr>
              <a:t>Intermediate skills</a:t>
            </a:r>
            <a:r>
              <a:rPr lang="en-US" sz="2000" dirty="0">
                <a:latin typeface="Roboto"/>
                <a:ea typeface="Roboto"/>
                <a:cs typeface="Roboto"/>
                <a:sym typeface="Roboto"/>
              </a:rPr>
              <a:t> </a:t>
            </a:r>
            <a:endParaRPr sz="2000" dirty="0">
              <a:latin typeface="Roboto"/>
              <a:ea typeface="Roboto"/>
              <a:cs typeface="Roboto"/>
              <a:sym typeface="Roboto"/>
            </a:endParaRPr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Roboto"/>
              <a:buChar char="○"/>
            </a:pPr>
            <a:r>
              <a:rPr lang="en-US" sz="2000" dirty="0">
                <a:latin typeface="Roboto"/>
                <a:ea typeface="Roboto"/>
                <a:cs typeface="Roboto"/>
                <a:sym typeface="Roboto"/>
              </a:rPr>
              <a:t>Custom </a:t>
            </a:r>
            <a:r>
              <a:rPr lang="en-US" sz="2000" dirty="0" err="1">
                <a:latin typeface="Roboto"/>
                <a:ea typeface="Roboto"/>
                <a:cs typeface="Roboto"/>
                <a:sym typeface="Roboto"/>
              </a:rPr>
              <a:t>MyBlocks</a:t>
            </a:r>
            <a:r>
              <a:rPr lang="en-US" sz="2000" dirty="0">
                <a:latin typeface="Roboto"/>
                <a:ea typeface="Roboto"/>
                <a:cs typeface="Roboto"/>
                <a:sym typeface="Roboto"/>
              </a:rPr>
              <a:t>, decision/logic blocks</a:t>
            </a:r>
            <a:endParaRPr sz="2000" dirty="0">
              <a:latin typeface="Roboto"/>
              <a:ea typeface="Roboto"/>
              <a:cs typeface="Roboto"/>
              <a:sym typeface="Roboto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Roboto"/>
              <a:buChar char="●"/>
            </a:pPr>
            <a:r>
              <a:rPr lang="en-US" sz="2000" u="sng" dirty="0">
                <a:latin typeface="Roboto"/>
                <a:ea typeface="Roboto"/>
                <a:cs typeface="Roboto"/>
                <a:sym typeface="Roboto"/>
              </a:rPr>
              <a:t>Advanced skills</a:t>
            </a:r>
            <a:endParaRPr sz="2000" u="sng" dirty="0">
              <a:latin typeface="Roboto"/>
              <a:ea typeface="Roboto"/>
              <a:cs typeface="Roboto"/>
              <a:sym typeface="Roboto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○"/>
            </a:pPr>
            <a:r>
              <a:rPr lang="en-US" sz="2000" dirty="0">
                <a:latin typeface="Roboto"/>
                <a:ea typeface="Roboto"/>
                <a:cs typeface="Roboto"/>
                <a:sym typeface="Roboto"/>
              </a:rPr>
              <a:t>Proportional control, PID line follower, gyro sensor usage, menu system</a:t>
            </a:r>
            <a:r>
              <a:rPr lang="en-US" sz="1700" dirty="0">
                <a:latin typeface="Roboto"/>
                <a:ea typeface="Roboto"/>
                <a:cs typeface="Roboto"/>
                <a:sym typeface="Roboto"/>
              </a:rPr>
              <a:t> </a:t>
            </a:r>
            <a:endParaRPr sz="17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52" name="Google Shape;352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97475" y="1327877"/>
            <a:ext cx="1649014" cy="33346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3"/>
          <p:cNvSpPr txBox="1">
            <a:spLocks noGrp="1"/>
          </p:cNvSpPr>
          <p:nvPr>
            <p:ph type="title"/>
          </p:nvPr>
        </p:nvSpPr>
        <p:spPr>
          <a:xfrm>
            <a:off x="457198" y="884807"/>
            <a:ext cx="8289300" cy="640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Table of Contents</a:t>
            </a:r>
            <a:endParaRPr/>
          </a:p>
        </p:txBody>
      </p:sp>
      <p:sp>
        <p:nvSpPr>
          <p:cNvPr id="108" name="Google Shape;108;p23"/>
          <p:cNvSpPr txBox="1">
            <a:spLocks noGrp="1"/>
          </p:cNvSpPr>
          <p:nvPr>
            <p:ph type="body" idx="1"/>
          </p:nvPr>
        </p:nvSpPr>
        <p:spPr>
          <a:xfrm>
            <a:off x="457199" y="1667435"/>
            <a:ext cx="8289300" cy="2936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81000" algn="l" rtl="0">
              <a:spcBef>
                <a:spcPts val="360"/>
              </a:spcBef>
              <a:spcAft>
                <a:spcPts val="0"/>
              </a:spcAft>
              <a:buSzPts val="2400"/>
              <a:buChar char="●"/>
            </a:pPr>
            <a:r>
              <a:rPr lang="en-US" sz="2600" dirty="0"/>
              <a:t>Overview of FIRST LEGO League </a:t>
            </a:r>
            <a:endParaRPr sz="2600" dirty="0">
              <a:solidFill>
                <a:srgbClr val="FF0000"/>
              </a:solidFill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600" dirty="0"/>
              <a:t>Robot Game </a:t>
            </a:r>
            <a:endParaRPr sz="2600" dirty="0">
              <a:solidFill>
                <a:srgbClr val="FF0000"/>
              </a:solidFill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600" dirty="0"/>
              <a:t>Innovation Project </a:t>
            </a: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600" dirty="0"/>
              <a:t>Core Values</a:t>
            </a:r>
            <a:endParaRPr sz="2600"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600" dirty="0"/>
              <a:t>Global Innovation Award</a:t>
            </a:r>
            <a:endParaRPr sz="2600" dirty="0"/>
          </a:p>
        </p:txBody>
      </p:sp>
      <p:sp>
        <p:nvSpPr>
          <p:cNvPr id="109" name="Google Shape;109;p2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Engineering Concepts you Learn Through FIRST</a:t>
            </a:r>
            <a:endParaRPr/>
          </a:p>
        </p:txBody>
      </p:sp>
      <p:sp>
        <p:nvSpPr>
          <p:cNvPr id="359" name="Google Shape;359;p52"/>
          <p:cNvSpPr txBox="1">
            <a:spLocks noGrp="1"/>
          </p:cNvSpPr>
          <p:nvPr>
            <p:ph type="sldNum" idx="4294967295"/>
          </p:nvPr>
        </p:nvSpPr>
        <p:spPr>
          <a:xfrm>
            <a:off x="8594725" y="4749800"/>
            <a:ext cx="549275" cy="3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30</a:t>
            </a:fld>
            <a:endParaRPr/>
          </a:p>
        </p:txBody>
      </p:sp>
      <p:sp>
        <p:nvSpPr>
          <p:cNvPr id="360" name="Google Shape;360;p52"/>
          <p:cNvSpPr txBox="1"/>
          <p:nvPr/>
        </p:nvSpPr>
        <p:spPr>
          <a:xfrm>
            <a:off x="288360" y="1773066"/>
            <a:ext cx="3455100" cy="30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Font typeface="Roboto"/>
              <a:buChar char="●"/>
            </a:pPr>
            <a:r>
              <a:rPr lang="en-US" sz="2100" dirty="0">
                <a:latin typeface="Roboto"/>
                <a:ea typeface="Roboto"/>
                <a:cs typeface="Roboto"/>
                <a:sym typeface="Roboto"/>
              </a:rPr>
              <a:t>Students learn physics and engineering concepts when designing a robot</a:t>
            </a:r>
            <a:endParaRPr sz="2100"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Font typeface="Roboto"/>
              <a:buChar char="●"/>
            </a:pPr>
            <a:r>
              <a:rPr lang="en-US" sz="2100" dirty="0">
                <a:latin typeface="Roboto"/>
                <a:ea typeface="Roboto"/>
                <a:cs typeface="Roboto"/>
                <a:sym typeface="Roboto"/>
              </a:rPr>
              <a:t>Some teams CAD their LEGO robots</a:t>
            </a:r>
            <a:endParaRPr sz="21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61" name="Google Shape;361;p52" descr="A picture containing toy, cake, indoor, small&#10;&#10;Description automatically generated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50400" y="1351625"/>
            <a:ext cx="5107599" cy="3294152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p52"/>
          <p:cNvSpPr txBox="1"/>
          <p:nvPr/>
        </p:nvSpPr>
        <p:spPr>
          <a:xfrm>
            <a:off x="8146790" y="3213316"/>
            <a:ext cx="752700" cy="5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Outer walls that support wheels</a:t>
            </a:r>
            <a:endParaRPr sz="600"/>
          </a:p>
        </p:txBody>
      </p:sp>
      <p:sp>
        <p:nvSpPr>
          <p:cNvPr id="363" name="Google Shape;363;p52"/>
          <p:cNvSpPr txBox="1"/>
          <p:nvPr/>
        </p:nvSpPr>
        <p:spPr>
          <a:xfrm>
            <a:off x="3861952" y="3851325"/>
            <a:ext cx="903300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Wall riding wheels</a:t>
            </a:r>
            <a:endParaRPr sz="600"/>
          </a:p>
        </p:txBody>
      </p:sp>
      <p:sp>
        <p:nvSpPr>
          <p:cNvPr id="364" name="Google Shape;364;p52"/>
          <p:cNvSpPr txBox="1"/>
          <p:nvPr/>
        </p:nvSpPr>
        <p:spPr>
          <a:xfrm>
            <a:off x="3861951" y="2380925"/>
            <a:ext cx="1074900" cy="5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Two well-separat</a:t>
            </a:r>
            <a:r>
              <a:rPr lang="en-US" sz="1000"/>
              <a:t>e</a:t>
            </a:r>
            <a:r>
              <a:rPr lang="en-US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d, aligned color sensors </a:t>
            </a:r>
            <a:endParaRPr sz="600"/>
          </a:p>
        </p:txBody>
      </p:sp>
      <p:sp>
        <p:nvSpPr>
          <p:cNvPr id="365" name="Google Shape;365;p52"/>
          <p:cNvSpPr txBox="1"/>
          <p:nvPr/>
        </p:nvSpPr>
        <p:spPr>
          <a:xfrm>
            <a:off x="6734134" y="4347971"/>
            <a:ext cx="1323600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Color sensors well in front of driving wheels</a:t>
            </a:r>
            <a:endParaRPr sz="600"/>
          </a:p>
        </p:txBody>
      </p:sp>
      <p:cxnSp>
        <p:nvCxnSpPr>
          <p:cNvPr id="366" name="Google Shape;366;p52"/>
          <p:cNvCxnSpPr>
            <a:stCxn id="364" idx="3"/>
          </p:cNvCxnSpPr>
          <p:nvPr/>
        </p:nvCxnSpPr>
        <p:spPr>
          <a:xfrm>
            <a:off x="4936851" y="2669225"/>
            <a:ext cx="114000" cy="4737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367" name="Google Shape;367;p52"/>
          <p:cNvCxnSpPr>
            <a:stCxn id="364" idx="3"/>
          </p:cNvCxnSpPr>
          <p:nvPr/>
        </p:nvCxnSpPr>
        <p:spPr>
          <a:xfrm>
            <a:off x="4936851" y="2669225"/>
            <a:ext cx="1191600" cy="8655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368" name="Google Shape;368;p52"/>
          <p:cNvCxnSpPr>
            <a:stCxn id="362" idx="1"/>
          </p:cNvCxnSpPr>
          <p:nvPr/>
        </p:nvCxnSpPr>
        <p:spPr>
          <a:xfrm rot="10800000">
            <a:off x="7611290" y="3500416"/>
            <a:ext cx="535500" cy="1200"/>
          </a:xfrm>
          <a:prstGeom prst="straightConnector1">
            <a:avLst/>
          </a:prstGeom>
          <a:noFill/>
          <a:ln w="28575" cap="flat" cmpd="sng">
            <a:solidFill>
              <a:srgbClr val="FF85FF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369" name="Google Shape;369;p52"/>
          <p:cNvCxnSpPr/>
          <p:nvPr/>
        </p:nvCxnSpPr>
        <p:spPr>
          <a:xfrm>
            <a:off x="4737765" y="4053063"/>
            <a:ext cx="1255200" cy="192300"/>
          </a:xfrm>
          <a:prstGeom prst="straightConnector1">
            <a:avLst/>
          </a:prstGeom>
          <a:noFill/>
          <a:ln w="28575" cap="flat" cmpd="sng">
            <a:solidFill>
              <a:srgbClr val="00B0F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370" name="Google Shape;370;p52"/>
          <p:cNvCxnSpPr/>
          <p:nvPr/>
        </p:nvCxnSpPr>
        <p:spPr>
          <a:xfrm rot="10800000">
            <a:off x="4672065" y="3763203"/>
            <a:ext cx="65700" cy="289800"/>
          </a:xfrm>
          <a:prstGeom prst="straightConnector1">
            <a:avLst/>
          </a:prstGeom>
          <a:noFill/>
          <a:ln w="28575" cap="flat" cmpd="sng">
            <a:solidFill>
              <a:srgbClr val="00B0F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371" name="Google Shape;371;p52"/>
          <p:cNvSpPr/>
          <p:nvPr/>
        </p:nvSpPr>
        <p:spPr>
          <a:xfrm rot="4029723">
            <a:off x="6822783" y="3398943"/>
            <a:ext cx="194009" cy="919845"/>
          </a:xfrm>
          <a:prstGeom prst="rightBrace">
            <a:avLst>
              <a:gd name="adj1" fmla="val 8333"/>
              <a:gd name="adj2" fmla="val 50000"/>
            </a:avLst>
          </a:prstGeom>
          <a:noFill/>
          <a:ln w="28575" cap="flat" cmpd="sng">
            <a:solidFill>
              <a:srgbClr val="FFC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72" name="Google Shape;372;p52"/>
          <p:cNvCxnSpPr>
            <a:endCxn id="371" idx="1"/>
          </p:cNvCxnSpPr>
          <p:nvPr/>
        </p:nvCxnSpPr>
        <p:spPr>
          <a:xfrm rot="10800000">
            <a:off x="6957437" y="3948266"/>
            <a:ext cx="272400" cy="362700"/>
          </a:xfrm>
          <a:prstGeom prst="straightConnector1">
            <a:avLst/>
          </a:prstGeom>
          <a:noFill/>
          <a:ln w="28575" cap="flat" cmpd="sng">
            <a:solidFill>
              <a:srgbClr val="FFC00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73" name="Google Shape;373;p52"/>
          <p:cNvSpPr txBox="1"/>
          <p:nvPr/>
        </p:nvSpPr>
        <p:spPr>
          <a:xfrm>
            <a:off x="5185327" y="2021631"/>
            <a:ext cx="1074900" cy="3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Low center of gravity</a:t>
            </a:r>
            <a:endParaRPr sz="600"/>
          </a:p>
        </p:txBody>
      </p:sp>
      <p:sp>
        <p:nvSpPr>
          <p:cNvPr id="374" name="Google Shape;374;p52"/>
          <p:cNvSpPr txBox="1"/>
          <p:nvPr/>
        </p:nvSpPr>
        <p:spPr>
          <a:xfrm>
            <a:off x="7595111" y="1705908"/>
            <a:ext cx="1227600" cy="5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Level construction – notice caster is level with drive wheels</a:t>
            </a:r>
            <a:endParaRPr sz="6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5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Trebuchet MS"/>
              <a:buNone/>
            </a:pPr>
            <a:r>
              <a:rPr lang="en-US"/>
              <a:t>Robot Design Rubric</a:t>
            </a:r>
            <a:endParaRPr/>
          </a:p>
        </p:txBody>
      </p:sp>
      <p:sp>
        <p:nvSpPr>
          <p:cNvPr id="381" name="Google Shape;381;p53"/>
          <p:cNvSpPr txBox="1">
            <a:spLocks noGrp="1"/>
          </p:cNvSpPr>
          <p:nvPr>
            <p:ph type="sldNum" idx="4294967295"/>
          </p:nvPr>
        </p:nvSpPr>
        <p:spPr>
          <a:xfrm>
            <a:off x="8594725" y="4749800"/>
            <a:ext cx="549275" cy="3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31</a:t>
            </a:fld>
            <a:endParaRPr/>
          </a:p>
        </p:txBody>
      </p:sp>
      <p:sp>
        <p:nvSpPr>
          <p:cNvPr id="380" name="Google Shape;380;p53"/>
          <p:cNvSpPr txBox="1"/>
          <p:nvPr/>
        </p:nvSpPr>
        <p:spPr>
          <a:xfrm>
            <a:off x="4572000" y="1051875"/>
            <a:ext cx="1076700" cy="10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2" name="Google Shape;382;p53"/>
          <p:cNvSpPr txBox="1"/>
          <p:nvPr/>
        </p:nvSpPr>
        <p:spPr>
          <a:xfrm>
            <a:off x="457200" y="1417425"/>
            <a:ext cx="4624200" cy="359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●"/>
            </a:pPr>
            <a:r>
              <a:rPr lang="en-US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How the team identifies what they need to do and how they do it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●"/>
            </a:pPr>
            <a:r>
              <a:rPr lang="en-US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Overall design of their robot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●"/>
            </a:pPr>
            <a:r>
              <a:rPr lang="en-US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What the team has created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●"/>
            </a:pPr>
            <a:r>
              <a:rPr lang="en-US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How the team tested their creations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●"/>
            </a:pPr>
            <a:r>
              <a:rPr lang="en-US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How well the team communicates how they’ve done in each of the other areas.</a:t>
            </a: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●"/>
            </a:pPr>
            <a:r>
              <a:rPr lang="en-US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Focus on all team members programming and building</a:t>
            </a: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●"/>
            </a:pPr>
            <a:r>
              <a:rPr lang="en-US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Team members test and document process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3A5E246A-BEDE-264E-8065-DD8E02C0C69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81400" y="1186823"/>
            <a:ext cx="4033488" cy="3329228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5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Focus on the Engineering Design Process</a:t>
            </a:r>
            <a:endParaRPr/>
          </a:p>
        </p:txBody>
      </p:sp>
      <p:sp>
        <p:nvSpPr>
          <p:cNvPr id="390" name="Google Shape;390;p54"/>
          <p:cNvSpPr txBox="1">
            <a:spLocks noGrp="1"/>
          </p:cNvSpPr>
          <p:nvPr>
            <p:ph idx="1"/>
          </p:nvPr>
        </p:nvSpPr>
        <p:spPr>
          <a:xfrm>
            <a:off x="457199" y="1647826"/>
            <a:ext cx="5576551" cy="297346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1800" b="1" dirty="0"/>
              <a:t>Step 1: </a:t>
            </a:r>
            <a:r>
              <a:rPr lang="en-US" sz="1800" dirty="0"/>
              <a:t>Analyze the missions and develop a strategy</a:t>
            </a:r>
            <a:endParaRPr sz="18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b="1" dirty="0"/>
              <a:t>Step 2: </a:t>
            </a:r>
            <a:r>
              <a:rPr lang="en-US" sz="1800" dirty="0"/>
              <a:t>Build and program a robot to meet that strategy</a:t>
            </a:r>
            <a:endParaRPr sz="18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b="1" dirty="0"/>
              <a:t>Step 3: </a:t>
            </a:r>
            <a:r>
              <a:rPr lang="en-US" sz="1800" dirty="0"/>
              <a:t>Test the robot and make improvements as needed</a:t>
            </a:r>
            <a:endParaRPr sz="18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b="1" dirty="0"/>
              <a:t>Step 4:</a:t>
            </a:r>
            <a:r>
              <a:rPr lang="en-US" sz="1800" dirty="0"/>
              <a:t> Develop solutions to individual missions</a:t>
            </a:r>
            <a:endParaRPr sz="18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b="1" dirty="0"/>
              <a:t>Step 5:</a:t>
            </a:r>
            <a:r>
              <a:rPr lang="en-US" sz="1800" dirty="0"/>
              <a:t> Test out code and robot</a:t>
            </a:r>
            <a:endParaRPr sz="1800" dirty="0"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800" b="1" dirty="0"/>
              <a:t>Step 6: </a:t>
            </a:r>
            <a:r>
              <a:rPr lang="en-US" sz="1800" dirty="0"/>
              <a:t>Iterate as needed</a:t>
            </a:r>
            <a:endParaRPr sz="1800" dirty="0"/>
          </a:p>
        </p:txBody>
      </p:sp>
      <p:sp>
        <p:nvSpPr>
          <p:cNvPr id="391" name="Google Shape;391;p54"/>
          <p:cNvSpPr txBox="1">
            <a:spLocks noGrp="1"/>
          </p:cNvSpPr>
          <p:nvPr>
            <p:ph type="sldNum" idx="4294967295"/>
          </p:nvPr>
        </p:nvSpPr>
        <p:spPr>
          <a:xfrm>
            <a:off x="8594725" y="4749800"/>
            <a:ext cx="549275" cy="3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32</a:t>
            </a:fld>
            <a:endParaRPr/>
          </a:p>
        </p:txBody>
      </p:sp>
      <p:pic>
        <p:nvPicPr>
          <p:cNvPr id="392" name="Google Shape;392;p54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33750" y="1504025"/>
            <a:ext cx="2986675" cy="2744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5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Document Your Engineering Design Process</a:t>
            </a:r>
            <a:endParaRPr/>
          </a:p>
        </p:txBody>
      </p:sp>
      <p:sp>
        <p:nvSpPr>
          <p:cNvPr id="399" name="Google Shape;399;p55"/>
          <p:cNvSpPr txBox="1">
            <a:spLocks noGrp="1"/>
          </p:cNvSpPr>
          <p:nvPr>
            <p:ph idx="1"/>
          </p:nvPr>
        </p:nvSpPr>
        <p:spPr>
          <a:xfrm>
            <a:off x="457200" y="1647826"/>
            <a:ext cx="4995826" cy="297346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How the team is following the engineering design process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Document any changes made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Document how much progress was made at every practice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Document any new strategies 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Create goals for the next practice to plan what the team needs to work on next</a:t>
            </a:r>
            <a:endParaRPr dirty="0"/>
          </a:p>
        </p:txBody>
      </p:sp>
      <p:sp>
        <p:nvSpPr>
          <p:cNvPr id="400" name="Google Shape;400;p55"/>
          <p:cNvSpPr txBox="1">
            <a:spLocks noGrp="1"/>
          </p:cNvSpPr>
          <p:nvPr>
            <p:ph type="sldNum" idx="4294967295"/>
          </p:nvPr>
        </p:nvSpPr>
        <p:spPr>
          <a:xfrm>
            <a:off x="8594725" y="4749800"/>
            <a:ext cx="549275" cy="3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33</a:t>
            </a:fld>
            <a:endParaRPr/>
          </a:p>
        </p:txBody>
      </p:sp>
      <p:pic>
        <p:nvPicPr>
          <p:cNvPr id="3" name="Picture 2" descr="Calendar&#10;&#10;Description automatically generated with low confidence">
            <a:extLst>
              <a:ext uri="{FF2B5EF4-FFF2-40B4-BE49-F238E27FC236}">
                <a16:creationId xmlns:a16="http://schemas.microsoft.com/office/drawing/2014/main" id="{BBC23E13-784E-EB42-B824-2735B6549B7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34570" y="1597116"/>
            <a:ext cx="2570376" cy="334953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5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Robot Testing is Very Important </a:t>
            </a:r>
            <a:endParaRPr/>
          </a:p>
        </p:txBody>
      </p:sp>
      <p:sp>
        <p:nvSpPr>
          <p:cNvPr id="409" name="Google Shape;409;p56"/>
          <p:cNvSpPr txBox="1">
            <a:spLocks noGrp="1"/>
          </p:cNvSpPr>
          <p:nvPr>
            <p:ph idx="1"/>
          </p:nvPr>
        </p:nvSpPr>
        <p:spPr>
          <a:xfrm>
            <a:off x="457199" y="1647826"/>
            <a:ext cx="5130801" cy="297346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300" dirty="0">
                <a:latin typeface="Arial"/>
                <a:ea typeface="Arial"/>
                <a:cs typeface="Arial"/>
                <a:sym typeface="Arial"/>
              </a:rPr>
              <a:t>•Test your runs 10 times to see if they work. If they do not, think about how to make them more reliable</a:t>
            </a:r>
            <a:endParaRPr sz="23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300" dirty="0">
                <a:latin typeface="Arial"/>
                <a:ea typeface="Arial"/>
                <a:cs typeface="Arial"/>
                <a:sym typeface="Arial"/>
              </a:rPr>
              <a:t>•No two competition tables are alike</a:t>
            </a:r>
            <a:endParaRPr sz="23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300" dirty="0">
                <a:latin typeface="Arial"/>
                <a:ea typeface="Arial"/>
                <a:cs typeface="Arial"/>
                <a:sym typeface="Arial"/>
              </a:rPr>
              <a:t>•Shift the mats, change tables, move the mission models slightly</a:t>
            </a:r>
            <a:endParaRPr sz="23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360"/>
              </a:spcBef>
              <a:spcAft>
                <a:spcPts val="600"/>
              </a:spcAft>
              <a:buNone/>
            </a:pPr>
            <a:endParaRPr sz="1900" dirty="0"/>
          </a:p>
        </p:txBody>
      </p:sp>
      <p:sp>
        <p:nvSpPr>
          <p:cNvPr id="410" name="Google Shape;410;p56"/>
          <p:cNvSpPr txBox="1">
            <a:spLocks noGrp="1"/>
          </p:cNvSpPr>
          <p:nvPr>
            <p:ph type="sldNum" idx="4294967295"/>
          </p:nvPr>
        </p:nvSpPr>
        <p:spPr>
          <a:xfrm>
            <a:off x="8594725" y="4749800"/>
            <a:ext cx="549275" cy="3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34</a:t>
            </a:fld>
            <a:endParaRPr/>
          </a:p>
        </p:txBody>
      </p:sp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B4285C24-5D0F-9149-A264-EF79D9D7E7B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04727" y="949927"/>
            <a:ext cx="3041707" cy="39243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5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Trebuchet MS"/>
              <a:buNone/>
            </a:pPr>
            <a:r>
              <a:rPr lang="en-US"/>
              <a:t>Judging</a:t>
            </a:r>
            <a:endParaRPr/>
          </a:p>
        </p:txBody>
      </p:sp>
      <p:sp>
        <p:nvSpPr>
          <p:cNvPr id="417" name="Google Shape;417;p57"/>
          <p:cNvSpPr txBox="1">
            <a:spLocks noGrp="1"/>
          </p:cNvSpPr>
          <p:nvPr>
            <p:ph idx="1"/>
          </p:nvPr>
        </p:nvSpPr>
        <p:spPr>
          <a:xfrm>
            <a:off x="457199" y="1647826"/>
            <a:ext cx="3860051" cy="2973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Create a presentation that showcases the work of the team (usually 4-5 mins)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Explain the engineering process. 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Point out the greatest strengths and innovations in both building and programming</a:t>
            </a:r>
            <a:endParaRPr dirty="0"/>
          </a:p>
        </p:txBody>
      </p:sp>
      <p:sp>
        <p:nvSpPr>
          <p:cNvPr id="418" name="Google Shape;418;p57"/>
          <p:cNvSpPr txBox="1">
            <a:spLocks noGrp="1"/>
          </p:cNvSpPr>
          <p:nvPr>
            <p:ph type="sldNum" idx="4294967295"/>
          </p:nvPr>
        </p:nvSpPr>
        <p:spPr>
          <a:xfrm>
            <a:off x="8594725" y="4749800"/>
            <a:ext cx="549275" cy="3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35</a:t>
            </a:fld>
            <a:endParaRPr/>
          </a:p>
        </p:txBody>
      </p:sp>
      <p:pic>
        <p:nvPicPr>
          <p:cNvPr id="419" name="Google Shape;419;p57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07001" y="756550"/>
            <a:ext cx="3160503" cy="2370378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p57"/>
          <p:cNvPicPr preferRelativeResize="0"/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17250" y="2571755"/>
            <a:ext cx="3160503" cy="23703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433;p59">
            <a:extLst>
              <a:ext uri="{FF2B5EF4-FFF2-40B4-BE49-F238E27FC236}">
                <a16:creationId xmlns:a16="http://schemas.microsoft.com/office/drawing/2014/main" id="{F733C968-1416-8848-9E7F-376F8DD27608}"/>
              </a:ext>
            </a:extLst>
          </p:cNvPr>
          <p:cNvPicPr preferRelativeResize="0"/>
          <p:nvPr/>
        </p:nvPicPr>
        <p:blipFill rotWithShape="1">
          <a:blip r:embed="rId3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63713" y="845937"/>
            <a:ext cx="2816574" cy="29783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9096387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6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2700"/>
              <a:buFont typeface="Trebuchet MS"/>
              <a:buNone/>
            </a:pPr>
            <a:r>
              <a:rPr lang="en-US">
                <a:solidFill>
                  <a:srgbClr val="000000"/>
                </a:solidFill>
              </a:rPr>
              <a:t>Innovation Project is based on a yearly theme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439" name="Google Shape;439;p60"/>
          <p:cNvSpPr txBox="1">
            <a:spLocks noGrp="1"/>
          </p:cNvSpPr>
          <p:nvPr>
            <p:ph idx="1"/>
          </p:nvPr>
        </p:nvSpPr>
        <p:spPr>
          <a:xfrm>
            <a:off x="2002971" y="1647826"/>
            <a:ext cx="6743463" cy="2973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u="sng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2020-2021 </a:t>
            </a:r>
            <a:r>
              <a:rPr lang="en-US" sz="1600" b="1" u="sng" dirty="0" err="1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RePlay</a:t>
            </a:r>
            <a:r>
              <a:rPr lang="en-US" sz="1600" b="1" u="sng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 Season</a:t>
            </a:r>
            <a:r>
              <a:rPr lang="en-US" sz="1600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 - Help people get more active</a:t>
            </a:r>
            <a:endParaRPr sz="1600" dirty="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u="sng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2019-2020 City Shaper Season</a:t>
            </a:r>
            <a:r>
              <a:rPr lang="en-US" sz="1600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 - Improve a building or space in your community</a:t>
            </a:r>
            <a:endParaRPr sz="1600" dirty="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u="sng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2018-2019 Into Orbit Season</a:t>
            </a:r>
            <a:r>
              <a:rPr lang="en-US" sz="1600" b="1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- Improve mental or physical health in space</a:t>
            </a:r>
            <a:endParaRPr sz="1600" dirty="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u="sng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2017-2018 Hydrodynamics Season</a:t>
            </a:r>
            <a:r>
              <a:rPr lang="en-US" sz="1600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 -Improve the way people find, transport, use, or dispose of water. </a:t>
            </a:r>
            <a:endParaRPr sz="1600" dirty="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b="1" i="1" dirty="0">
              <a:solidFill>
                <a:srgbClr val="ED1D2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41" name="Google Shape;441;p60"/>
          <p:cNvSpPr txBox="1">
            <a:spLocks noGrp="1"/>
          </p:cNvSpPr>
          <p:nvPr>
            <p:ph type="sldNum" idx="4294967295"/>
          </p:nvPr>
        </p:nvSpPr>
        <p:spPr>
          <a:xfrm>
            <a:off x="8594725" y="4749800"/>
            <a:ext cx="549275" cy="3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37</a:t>
            </a:fld>
            <a:endParaRPr/>
          </a:p>
        </p:txBody>
      </p:sp>
      <p:sp>
        <p:nvSpPr>
          <p:cNvPr id="440" name="Google Shape;440;p60"/>
          <p:cNvSpPr txBox="1"/>
          <p:nvPr/>
        </p:nvSpPr>
        <p:spPr>
          <a:xfrm>
            <a:off x="4880228" y="2446541"/>
            <a:ext cx="2046600" cy="3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pic>
        <p:nvPicPr>
          <p:cNvPr id="442" name="Google Shape;442;p60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9037" y="1504028"/>
            <a:ext cx="946600" cy="94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3" name="Google Shape;443;p60"/>
          <p:cNvPicPr preferRelativeResize="0"/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0953" y="2401000"/>
            <a:ext cx="1326050" cy="742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4" name="Google Shape;444;p60"/>
          <p:cNvPicPr preferRelativeResize="0"/>
          <p:nvPr/>
        </p:nvPicPr>
        <p:blipFill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4910" y="3048985"/>
            <a:ext cx="838125" cy="83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" name="Google Shape;445;p60"/>
          <p:cNvPicPr preferRelativeResize="0"/>
          <p:nvPr/>
        </p:nvPicPr>
        <p:blipFill>
          <a:blip r:embed="rId6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300" y="3968001"/>
            <a:ext cx="1449324" cy="55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6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Research Project Process/Engineering Design Process </a:t>
            </a:r>
            <a:endParaRPr/>
          </a:p>
        </p:txBody>
      </p:sp>
      <p:sp>
        <p:nvSpPr>
          <p:cNvPr id="452" name="Google Shape;452;p61"/>
          <p:cNvSpPr txBox="1">
            <a:spLocks noGrp="1"/>
          </p:cNvSpPr>
          <p:nvPr>
            <p:ph type="sldNum" idx="4294967295"/>
          </p:nvPr>
        </p:nvSpPr>
        <p:spPr>
          <a:xfrm>
            <a:off x="8594725" y="4749800"/>
            <a:ext cx="549275" cy="3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38</a:t>
            </a:fld>
            <a:endParaRPr/>
          </a:p>
        </p:txBody>
      </p:sp>
      <p:sp>
        <p:nvSpPr>
          <p:cNvPr id="453" name="Google Shape;453;p61"/>
          <p:cNvSpPr txBox="1"/>
          <p:nvPr/>
        </p:nvSpPr>
        <p:spPr>
          <a:xfrm>
            <a:off x="403825" y="1764100"/>
            <a:ext cx="3551400" cy="30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Roboto"/>
              <a:buChar char="●"/>
            </a:pPr>
            <a:r>
              <a:rPr lang="en-US" sz="2000" b="1" dirty="0">
                <a:latin typeface="Roboto"/>
                <a:ea typeface="Roboto"/>
                <a:cs typeface="Roboto"/>
                <a:sym typeface="Roboto"/>
              </a:rPr>
              <a:t>Identify</a:t>
            </a:r>
            <a:r>
              <a:rPr lang="en-US" sz="2000" dirty="0">
                <a:latin typeface="Roboto"/>
                <a:ea typeface="Roboto"/>
                <a:cs typeface="Roboto"/>
                <a:sym typeface="Roboto"/>
              </a:rPr>
              <a:t> a problem</a:t>
            </a:r>
            <a:endParaRPr sz="2000" dirty="0">
              <a:latin typeface="Roboto"/>
              <a:ea typeface="Roboto"/>
              <a:cs typeface="Roboto"/>
              <a:sym typeface="Roboto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Roboto"/>
              <a:buChar char="●"/>
            </a:pPr>
            <a:r>
              <a:rPr lang="en-US" sz="2000" b="1" dirty="0">
                <a:latin typeface="Roboto"/>
                <a:ea typeface="Roboto"/>
                <a:cs typeface="Roboto"/>
                <a:sym typeface="Roboto"/>
              </a:rPr>
              <a:t>Design</a:t>
            </a:r>
            <a:r>
              <a:rPr lang="en-US" sz="2000" dirty="0">
                <a:latin typeface="Roboto"/>
                <a:ea typeface="Roboto"/>
                <a:cs typeface="Roboto"/>
                <a:sym typeface="Roboto"/>
              </a:rPr>
              <a:t> a solution</a:t>
            </a:r>
            <a:endParaRPr sz="2000" dirty="0">
              <a:latin typeface="Roboto"/>
              <a:ea typeface="Roboto"/>
              <a:cs typeface="Roboto"/>
              <a:sym typeface="Roboto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Roboto"/>
              <a:buChar char="●"/>
            </a:pPr>
            <a:r>
              <a:rPr lang="en-US" sz="2000" b="1" dirty="0">
                <a:latin typeface="Roboto"/>
                <a:ea typeface="Roboto"/>
                <a:cs typeface="Roboto"/>
                <a:sym typeface="Roboto"/>
              </a:rPr>
              <a:t>Create</a:t>
            </a:r>
            <a:r>
              <a:rPr lang="en-US" sz="2000" dirty="0">
                <a:latin typeface="Roboto"/>
                <a:ea typeface="Roboto"/>
                <a:cs typeface="Roboto"/>
                <a:sym typeface="Roboto"/>
              </a:rPr>
              <a:t> a prototype </a:t>
            </a:r>
            <a:endParaRPr sz="2000" dirty="0">
              <a:latin typeface="Roboto"/>
              <a:ea typeface="Roboto"/>
              <a:cs typeface="Roboto"/>
              <a:sym typeface="Roboto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Roboto"/>
              <a:buChar char="●"/>
            </a:pPr>
            <a:r>
              <a:rPr lang="en-US" sz="2000" b="1" dirty="0">
                <a:latin typeface="Roboto"/>
                <a:ea typeface="Roboto"/>
                <a:cs typeface="Roboto"/>
                <a:sym typeface="Roboto"/>
              </a:rPr>
              <a:t>Share </a:t>
            </a:r>
            <a:r>
              <a:rPr lang="en-US" sz="2000" dirty="0">
                <a:latin typeface="Roboto"/>
                <a:ea typeface="Roboto"/>
                <a:cs typeface="Roboto"/>
                <a:sym typeface="Roboto"/>
              </a:rPr>
              <a:t>with experts</a:t>
            </a:r>
            <a:endParaRPr sz="2000"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Roboto"/>
              <a:buChar char="●"/>
            </a:pPr>
            <a:r>
              <a:rPr lang="en-US" sz="2000" b="1" dirty="0">
                <a:latin typeface="Roboto"/>
                <a:ea typeface="Roboto"/>
                <a:cs typeface="Roboto"/>
                <a:sym typeface="Roboto"/>
              </a:rPr>
              <a:t>Iterate </a:t>
            </a:r>
            <a:r>
              <a:rPr lang="en-US" sz="2000" dirty="0">
                <a:latin typeface="Roboto"/>
                <a:ea typeface="Roboto"/>
                <a:cs typeface="Roboto"/>
                <a:sym typeface="Roboto"/>
              </a:rPr>
              <a:t>your design</a:t>
            </a:r>
            <a:endParaRPr sz="20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4" name="Google Shape;454;p61"/>
          <p:cNvSpPr txBox="1"/>
          <p:nvPr/>
        </p:nvSpPr>
        <p:spPr>
          <a:xfrm>
            <a:off x="4572000" y="1987825"/>
            <a:ext cx="3695400" cy="20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600" b="1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55" name="Google Shape;455;p61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74675" y="1826016"/>
            <a:ext cx="4871824" cy="27404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62"/>
          <p:cNvSpPr txBox="1"/>
          <p:nvPr/>
        </p:nvSpPr>
        <p:spPr>
          <a:xfrm>
            <a:off x="4572000" y="1051875"/>
            <a:ext cx="1076700" cy="10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61" name="Google Shape;461;p6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Innovation Project Rubric</a:t>
            </a:r>
            <a:endParaRPr/>
          </a:p>
        </p:txBody>
      </p:sp>
      <p:sp>
        <p:nvSpPr>
          <p:cNvPr id="462" name="Google Shape;462;p62"/>
          <p:cNvSpPr txBox="1">
            <a:spLocks noGrp="1"/>
          </p:cNvSpPr>
          <p:nvPr>
            <p:ph idx="1"/>
          </p:nvPr>
        </p:nvSpPr>
        <p:spPr>
          <a:xfrm>
            <a:off x="457199" y="1647826"/>
            <a:ext cx="4457701" cy="297346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venir"/>
              <a:buChar char="●"/>
            </a:pPr>
            <a:r>
              <a:rPr lang="en-US" sz="1800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Project Rubric includes the engineering design process</a:t>
            </a:r>
            <a:endParaRPr sz="1800" dirty="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45720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457200" lvl="0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venir"/>
              <a:buChar char="●"/>
            </a:pPr>
            <a:r>
              <a:rPr lang="en-US" sz="1800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Provides team with the process of how they are going to be evaluated</a:t>
            </a:r>
            <a:endParaRPr sz="1800" dirty="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45720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457200" lvl="0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venir"/>
              <a:buChar char="●"/>
            </a:pPr>
            <a:r>
              <a:rPr lang="en-US" sz="1800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Teams are asked to create a drawing/prototype, share the solution with others, and iterate the design</a:t>
            </a:r>
            <a:endParaRPr sz="1800" dirty="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63" name="Google Shape;463;p62"/>
          <p:cNvSpPr txBox="1">
            <a:spLocks noGrp="1"/>
          </p:cNvSpPr>
          <p:nvPr>
            <p:ph type="sldNum" idx="4294967295"/>
          </p:nvPr>
        </p:nvSpPr>
        <p:spPr>
          <a:xfrm>
            <a:off x="8594725" y="4749800"/>
            <a:ext cx="549275" cy="3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39</a:t>
            </a:fld>
            <a:endParaRPr/>
          </a:p>
        </p:txBody>
      </p:sp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0F40047A-0F4F-8446-83A5-D7361998198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84703" y="1606056"/>
            <a:ext cx="3761731" cy="297346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</a:pPr>
            <a:r>
              <a:rPr lang="en-US" dirty="0"/>
              <a:t>Three </a:t>
            </a:r>
            <a:r>
              <a:rPr lang="en-US" i="1" dirty="0"/>
              <a:t>FIRST</a:t>
            </a:r>
            <a:r>
              <a:rPr lang="en-US" dirty="0"/>
              <a:t> Programs (K-12)</a:t>
            </a:r>
            <a:endParaRPr dirty="0"/>
          </a:p>
        </p:txBody>
      </p:sp>
      <p:sp>
        <p:nvSpPr>
          <p:cNvPr id="127" name="Google Shape;127;p25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dirty="0"/>
              <a:t>FIRST LEGO League: Discover, Explore, Challenge</a:t>
            </a:r>
            <a:endParaRPr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/>
              <a:t>FIRST Tech Challenge</a:t>
            </a:r>
            <a:endParaRPr dirty="0"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dirty="0"/>
              <a:t>FIRST Robotics Competition</a:t>
            </a:r>
            <a:endParaRPr dirty="0"/>
          </a:p>
        </p:txBody>
      </p:sp>
      <p:sp>
        <p:nvSpPr>
          <p:cNvPr id="126" name="Google Shape;126;p25"/>
          <p:cNvSpPr txBox="1">
            <a:spLocks noGrp="1"/>
          </p:cNvSpPr>
          <p:nvPr>
            <p:ph type="sldNum" idx="4294967295"/>
          </p:nvPr>
        </p:nvSpPr>
        <p:spPr>
          <a:xfrm>
            <a:off x="8594725" y="4749800"/>
            <a:ext cx="549275" cy="3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</a:t>
            </a:fld>
            <a:endParaRPr/>
          </a:p>
        </p:txBody>
      </p:sp>
      <p:pic>
        <p:nvPicPr>
          <p:cNvPr id="125" name="Google Shape;125;p25" descr="JrFLL-Robot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256012">
            <a:off x="586618" y="3033209"/>
            <a:ext cx="1782612" cy="1613291"/>
          </a:xfrm>
          <a:prstGeom prst="rect">
            <a:avLst/>
          </a:prstGeom>
          <a:solidFill>
            <a:srgbClr val="ECECEC"/>
          </a:solidFill>
          <a:ln w="8890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28" name="Google Shape;128;p25"/>
          <p:cNvPicPr preferRelativeResize="0"/>
          <p:nvPr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-1115029">
            <a:off x="2794724" y="2948539"/>
            <a:ext cx="1726336" cy="1663202"/>
          </a:xfrm>
          <a:prstGeom prst="rect">
            <a:avLst/>
          </a:prstGeom>
          <a:noFill/>
          <a:ln w="88900" cap="sq" cmpd="sng">
            <a:solidFill>
              <a:schemeClr val="lt1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54991" dist="18034" dir="54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29" name="Google Shape;129;p25"/>
          <p:cNvPicPr preferRelativeResize="0"/>
          <p:nvPr/>
        </p:nvPicPr>
        <p:blipFill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264024">
            <a:off x="6634936" y="2951481"/>
            <a:ext cx="1859280" cy="1657337"/>
          </a:xfrm>
          <a:prstGeom prst="rect">
            <a:avLst/>
          </a:prstGeom>
          <a:noFill/>
          <a:ln w="88900" cap="sq" cmpd="sng">
            <a:solidFill>
              <a:schemeClr val="lt1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54991" dist="18034" dir="54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30" name="Google Shape;130;p25"/>
          <p:cNvPicPr preferRelativeResize="0"/>
          <p:nvPr/>
        </p:nvPicPr>
        <p:blipFill rotWithShape="1">
          <a:blip r:embed="rId6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91000" y="2774825"/>
            <a:ext cx="1827199" cy="1770626"/>
          </a:xfrm>
          <a:prstGeom prst="rect">
            <a:avLst/>
          </a:prstGeom>
          <a:noFill/>
          <a:ln w="88900" cap="sq" cmpd="sng">
            <a:solidFill>
              <a:schemeClr val="lt1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54991" dist="18034" dir="5400000" algn="tl" rotWithShape="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6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Identify a Problem</a:t>
            </a:r>
            <a:endParaRPr/>
          </a:p>
        </p:txBody>
      </p:sp>
      <p:sp>
        <p:nvSpPr>
          <p:cNvPr id="471" name="Google Shape;471;p63"/>
          <p:cNvSpPr txBox="1">
            <a:spLocks noGrp="1"/>
          </p:cNvSpPr>
          <p:nvPr>
            <p:ph idx="1"/>
          </p:nvPr>
        </p:nvSpPr>
        <p:spPr>
          <a:xfrm>
            <a:off x="457200" y="1647826"/>
            <a:ext cx="5629276" cy="297346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36550" algn="l" rtl="0">
              <a:spcBef>
                <a:spcPts val="360"/>
              </a:spcBef>
              <a:spcAft>
                <a:spcPts val="0"/>
              </a:spcAft>
              <a:buSzPts val="1700"/>
              <a:buChar char="●"/>
            </a:pPr>
            <a:r>
              <a:rPr lang="en-US" sz="1900" dirty="0"/>
              <a:t>Teams research a topic according to the yearly theme</a:t>
            </a:r>
            <a:endParaRPr sz="1900" dirty="0"/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US" sz="1900" dirty="0"/>
              <a:t>Team members need to: </a:t>
            </a:r>
            <a:endParaRPr sz="1900" dirty="0"/>
          </a:p>
          <a:p>
            <a:pPr marL="914400" lvl="1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-US" sz="1900" dirty="0"/>
              <a:t>brainstorm ideas within the topic</a:t>
            </a:r>
            <a:endParaRPr sz="1900" dirty="0"/>
          </a:p>
          <a:p>
            <a:pPr marL="914400" lvl="1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-US" sz="1900" dirty="0"/>
              <a:t>conduct research</a:t>
            </a:r>
            <a:endParaRPr sz="1900" dirty="0"/>
          </a:p>
          <a:p>
            <a:pPr marL="914400" lvl="1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-US" sz="1900" dirty="0"/>
              <a:t>take notes when doing research</a:t>
            </a:r>
            <a:endParaRPr sz="1900" dirty="0"/>
          </a:p>
          <a:p>
            <a:pPr marL="914400" lvl="1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-US" sz="1900" dirty="0"/>
              <a:t>be sure everyone is participating</a:t>
            </a:r>
            <a:endParaRPr sz="1900" dirty="0"/>
          </a:p>
          <a:p>
            <a:pPr marL="914400" lvl="1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-US" sz="1900" dirty="0"/>
              <a:t>be aware of existing solutions</a:t>
            </a:r>
            <a:endParaRPr sz="1900" dirty="0"/>
          </a:p>
          <a:p>
            <a:pPr marL="914400" lvl="1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-US" sz="1900" dirty="0"/>
              <a:t>keep an open mind for ideas </a:t>
            </a:r>
            <a:endParaRPr sz="1900" dirty="0"/>
          </a:p>
          <a:p>
            <a:pPr marL="457200" lvl="0" indent="0" algn="l" rtl="0">
              <a:spcBef>
                <a:spcPts val="360"/>
              </a:spcBef>
              <a:spcAft>
                <a:spcPts val="600"/>
              </a:spcAft>
              <a:buNone/>
            </a:pPr>
            <a:endParaRPr sz="1900" dirty="0"/>
          </a:p>
        </p:txBody>
      </p:sp>
      <p:sp>
        <p:nvSpPr>
          <p:cNvPr id="472" name="Google Shape;472;p63"/>
          <p:cNvSpPr txBox="1">
            <a:spLocks noGrp="1"/>
          </p:cNvSpPr>
          <p:nvPr>
            <p:ph type="sldNum" idx="4294967295"/>
          </p:nvPr>
        </p:nvSpPr>
        <p:spPr>
          <a:xfrm>
            <a:off x="8594725" y="4749800"/>
            <a:ext cx="549275" cy="3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40</a:t>
            </a:fld>
            <a:endParaRPr/>
          </a:p>
        </p:txBody>
      </p:sp>
      <p:sp>
        <p:nvSpPr>
          <p:cNvPr id="473" name="Google Shape;473;p63"/>
          <p:cNvSpPr txBox="1"/>
          <p:nvPr/>
        </p:nvSpPr>
        <p:spPr>
          <a:xfrm>
            <a:off x="6248934" y="960819"/>
            <a:ext cx="2497500" cy="394002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INTO ORBIT Sample:</a:t>
            </a:r>
            <a:r>
              <a:rPr lang="en-US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Identify a physical or social problem in space with long term space flight. </a:t>
            </a:r>
            <a:endParaRPr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Research Problem:</a:t>
            </a:r>
            <a:endParaRPr u="sng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to little to no gravity in space, body fluids rush toward the head and extremities causing many problems for astronauts. </a:t>
            </a:r>
            <a:endParaRPr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74" name="Google Shape;474;p63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77493" y="860594"/>
            <a:ext cx="1147749" cy="153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6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Meet Experts</a:t>
            </a:r>
            <a:endParaRPr/>
          </a:p>
        </p:txBody>
      </p:sp>
      <p:sp>
        <p:nvSpPr>
          <p:cNvPr id="481" name="Google Shape;481;p64"/>
          <p:cNvSpPr txBox="1">
            <a:spLocks noGrp="1"/>
          </p:cNvSpPr>
          <p:nvPr>
            <p:ph idx="1"/>
          </p:nvPr>
        </p:nvSpPr>
        <p:spPr>
          <a:xfrm>
            <a:off x="457200" y="1647826"/>
            <a:ext cx="5414964" cy="297346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11150" algn="l" rtl="0">
              <a:spcBef>
                <a:spcPts val="360"/>
              </a:spcBef>
              <a:spcAft>
                <a:spcPts val="0"/>
              </a:spcAft>
              <a:buSzPts val="1300"/>
              <a:buChar char="●"/>
            </a:pPr>
            <a:r>
              <a:rPr lang="en-US" sz="1500" dirty="0"/>
              <a:t>Brainstorm what experts to contact </a:t>
            </a:r>
            <a:endParaRPr sz="1500" dirty="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500" dirty="0"/>
              <a:t>Only choose experts who would benefit your team, </a:t>
            </a:r>
            <a:endParaRPr sz="1500" dirty="0"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-US" sz="1500" dirty="0"/>
              <a:t>e.g. if you have an idea for an app, meet with a developer. </a:t>
            </a:r>
            <a:endParaRPr sz="1500" dirty="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500" dirty="0"/>
              <a:t>Keep in mind that you can always meet with an expert virtually. </a:t>
            </a:r>
            <a:endParaRPr sz="1500"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US" sz="1500" dirty="0"/>
              <a:t>Make sure that all team members can attend so that everyone can ask questions and learn as much as possible.</a:t>
            </a:r>
            <a:endParaRPr sz="1500" dirty="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500" dirty="0"/>
              <a:t>Take notes to retain as much information as possible</a:t>
            </a:r>
            <a:endParaRPr sz="1500"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US" sz="1500" dirty="0"/>
              <a:t>When meeting with an expert it is a good idea to take pictures to show the judges at your event</a:t>
            </a:r>
            <a:endParaRPr sz="1500" dirty="0"/>
          </a:p>
          <a:p>
            <a:pPr marL="45720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 dirty="0"/>
          </a:p>
          <a:p>
            <a:pPr marL="45720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600" dirty="0"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sz="1600" dirty="0"/>
          </a:p>
        </p:txBody>
      </p:sp>
      <p:sp>
        <p:nvSpPr>
          <p:cNvPr id="482" name="Google Shape;482;p64"/>
          <p:cNvSpPr txBox="1">
            <a:spLocks noGrp="1"/>
          </p:cNvSpPr>
          <p:nvPr>
            <p:ph type="sldNum" idx="4294967295"/>
          </p:nvPr>
        </p:nvSpPr>
        <p:spPr>
          <a:xfrm>
            <a:off x="8594725" y="4749800"/>
            <a:ext cx="549275" cy="3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41</a:t>
            </a:fld>
            <a:endParaRPr sz="1300"/>
          </a:p>
        </p:txBody>
      </p:sp>
      <p:pic>
        <p:nvPicPr>
          <p:cNvPr id="483" name="Google Shape;483;p64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60975" y="884206"/>
            <a:ext cx="2517399" cy="1888042"/>
          </a:xfrm>
          <a:prstGeom prst="rect">
            <a:avLst/>
          </a:prstGeom>
          <a:noFill/>
          <a:ln>
            <a:noFill/>
          </a:ln>
        </p:spPr>
      </p:pic>
      <p:pic>
        <p:nvPicPr>
          <p:cNvPr id="484" name="Google Shape;484;p64"/>
          <p:cNvPicPr preferRelativeResize="0"/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60963" y="2924652"/>
            <a:ext cx="2517400" cy="167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6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Go on Fieldtrips</a:t>
            </a:r>
            <a:endParaRPr/>
          </a:p>
        </p:txBody>
      </p:sp>
      <p:sp>
        <p:nvSpPr>
          <p:cNvPr id="491" name="Google Shape;491;p65"/>
          <p:cNvSpPr txBox="1">
            <a:spLocks noGrp="1"/>
          </p:cNvSpPr>
          <p:nvPr>
            <p:ph idx="1"/>
          </p:nvPr>
        </p:nvSpPr>
        <p:spPr>
          <a:xfrm>
            <a:off x="457200" y="1647826"/>
            <a:ext cx="4371976" cy="297346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23850" algn="l" rtl="0">
              <a:spcBef>
                <a:spcPts val="360"/>
              </a:spcBef>
              <a:spcAft>
                <a:spcPts val="0"/>
              </a:spcAft>
              <a:buSzPts val="1500"/>
              <a:buChar char="●"/>
            </a:pPr>
            <a:r>
              <a:rPr lang="en-US" sz="1500"/>
              <a:t>Great way to learn about problems</a:t>
            </a: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500"/>
              <a:t>E.g. the Tiger Techs visited New York City to learn about the city's urban planning.</a:t>
            </a:r>
            <a:endParaRPr sz="1500"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-US" sz="1500"/>
              <a:t>Taking a field trip doesn’t have to be as big a going to New York City</a:t>
            </a:r>
            <a:endParaRPr sz="1500"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-US" sz="1500"/>
              <a:t>Even a local park or city council</a:t>
            </a: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500"/>
              <a:t>Important to take notes so that you can reflect what you learned.</a:t>
            </a: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500"/>
              <a:t>Be sure to ask questions, take lots of pictures and observe as much as possible when taking field trips. </a:t>
            </a:r>
            <a:endParaRPr sz="1500"/>
          </a:p>
          <a:p>
            <a:pPr marL="45720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sz="1400"/>
          </a:p>
        </p:txBody>
      </p:sp>
      <p:sp>
        <p:nvSpPr>
          <p:cNvPr id="492" name="Google Shape;492;p65"/>
          <p:cNvSpPr txBox="1">
            <a:spLocks noGrp="1"/>
          </p:cNvSpPr>
          <p:nvPr>
            <p:ph type="sldNum" idx="4294967295"/>
          </p:nvPr>
        </p:nvSpPr>
        <p:spPr>
          <a:xfrm>
            <a:off x="8594725" y="4749800"/>
            <a:ext cx="549275" cy="3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42</a:t>
            </a:fld>
            <a:endParaRPr/>
          </a:p>
        </p:txBody>
      </p:sp>
      <p:pic>
        <p:nvPicPr>
          <p:cNvPr id="493" name="Google Shape;493;p65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53950" y="949929"/>
            <a:ext cx="3725322" cy="2475450"/>
          </a:xfrm>
          <a:prstGeom prst="rect">
            <a:avLst/>
          </a:prstGeom>
          <a:noFill/>
          <a:ln>
            <a:noFill/>
          </a:ln>
        </p:spPr>
      </p:pic>
      <p:sp>
        <p:nvSpPr>
          <p:cNvPr id="494" name="Google Shape;494;p65"/>
          <p:cNvSpPr txBox="1"/>
          <p:nvPr/>
        </p:nvSpPr>
        <p:spPr>
          <a:xfrm>
            <a:off x="5153913" y="3498650"/>
            <a:ext cx="3725400" cy="8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Roboto"/>
                <a:ea typeface="Roboto"/>
                <a:cs typeface="Roboto"/>
                <a:sym typeface="Roboto"/>
              </a:rPr>
              <a:t>Field trip to US Airways to learn about engines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6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Design And Create A Solution</a:t>
            </a:r>
            <a:endParaRPr/>
          </a:p>
        </p:txBody>
      </p:sp>
      <p:sp>
        <p:nvSpPr>
          <p:cNvPr id="501" name="Google Shape;501;p66"/>
          <p:cNvSpPr txBox="1">
            <a:spLocks noGrp="1"/>
          </p:cNvSpPr>
          <p:nvPr>
            <p:ph idx="1"/>
          </p:nvPr>
        </p:nvSpPr>
        <p:spPr>
          <a:xfrm>
            <a:off x="457199" y="1647826"/>
            <a:ext cx="5214939" cy="297346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23850" algn="l" rtl="0">
              <a:spcBef>
                <a:spcPts val="360"/>
              </a:spcBef>
              <a:spcAft>
                <a:spcPts val="0"/>
              </a:spcAft>
              <a:buSzPts val="1500"/>
              <a:buChar char="●"/>
            </a:pPr>
            <a:r>
              <a:rPr lang="en-US" sz="1700" dirty="0"/>
              <a:t>Teams take research and apply it to a new innovative design</a:t>
            </a:r>
            <a:endParaRPr sz="1700" dirty="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US" sz="1700" dirty="0"/>
              <a:t>Design should improve something or be brand new</a:t>
            </a:r>
            <a:endParaRPr sz="1700" dirty="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700" dirty="0"/>
              <a:t>A good way to start is with multiple drawings to get the team’s idea on paper</a:t>
            </a:r>
            <a:endParaRPr sz="1700" dirty="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US" sz="1700" dirty="0"/>
              <a:t>Continue to meet with experts for feedback</a:t>
            </a:r>
            <a:endParaRPr sz="1700" dirty="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US" sz="1700" dirty="0"/>
              <a:t>Prototypes are required this year for project</a:t>
            </a:r>
            <a:endParaRPr sz="1700" dirty="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700" dirty="0"/>
              <a:t>For advanced teams, CAD could be an option for a prototype</a:t>
            </a:r>
            <a:endParaRPr sz="1700" dirty="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700" dirty="0"/>
              <a:t>Documentation should be kept throughout the entire process for a journal</a:t>
            </a:r>
            <a:endParaRPr sz="1700" dirty="0"/>
          </a:p>
        </p:txBody>
      </p:sp>
      <p:sp>
        <p:nvSpPr>
          <p:cNvPr id="502" name="Google Shape;502;p66"/>
          <p:cNvSpPr txBox="1">
            <a:spLocks noGrp="1"/>
          </p:cNvSpPr>
          <p:nvPr>
            <p:ph type="sldNum" idx="4294967295"/>
          </p:nvPr>
        </p:nvSpPr>
        <p:spPr>
          <a:xfrm>
            <a:off x="8594725" y="4749800"/>
            <a:ext cx="549275" cy="3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43</a:t>
            </a:fld>
            <a:endParaRPr/>
          </a:p>
        </p:txBody>
      </p:sp>
      <p:sp>
        <p:nvSpPr>
          <p:cNvPr id="503" name="Google Shape;503;p66"/>
          <p:cNvSpPr txBox="1"/>
          <p:nvPr/>
        </p:nvSpPr>
        <p:spPr>
          <a:xfrm>
            <a:off x="6250209" y="949926"/>
            <a:ext cx="2711700" cy="395458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u="sng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INTO ORBIT Sample Continued: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u="sng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u="sng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Design:</a:t>
            </a:r>
            <a:endParaRPr sz="14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As a team, the Techs came up with many spacesuit designs based off of existing solutions. </a:t>
            </a:r>
            <a:endParaRPr sz="14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For example, during a field trip we saw one existing solution at the Air and Space Museum in Washington, D.C. </a:t>
            </a:r>
            <a:endParaRPr sz="14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u="sng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Create a Solution:</a:t>
            </a:r>
            <a:endParaRPr sz="1400" u="sng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Using information learned during the research phase, we designed a prototype.  The name of our suit was Shape Shifter.</a:t>
            </a:r>
            <a:endParaRPr sz="140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" name="Google Shape;474;p63">
            <a:extLst>
              <a:ext uri="{FF2B5EF4-FFF2-40B4-BE49-F238E27FC236}">
                <a16:creationId xmlns:a16="http://schemas.microsoft.com/office/drawing/2014/main" id="{6B3FF2F6-09D2-E24D-A569-B3F88A95D59C}"/>
              </a:ext>
            </a:extLst>
          </p:cNvPr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77493" y="860594"/>
            <a:ext cx="1147749" cy="153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6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Iterate</a:t>
            </a:r>
            <a:endParaRPr/>
          </a:p>
        </p:txBody>
      </p:sp>
      <p:sp>
        <p:nvSpPr>
          <p:cNvPr id="510" name="Google Shape;510;p67"/>
          <p:cNvSpPr txBox="1">
            <a:spLocks noGrp="1"/>
          </p:cNvSpPr>
          <p:nvPr>
            <p:ph idx="1"/>
          </p:nvPr>
        </p:nvSpPr>
        <p:spPr>
          <a:xfrm>
            <a:off x="457199" y="1647826"/>
            <a:ext cx="5314951" cy="297346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spcBef>
                <a:spcPts val="36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Teams test designs and then continually improve them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Any feedback given by experts should be used to improve design 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Documentation is important during this step</a:t>
            </a:r>
            <a:endParaRPr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dirty="0"/>
              <a:t>Record results from testing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Continue testing until team is satisfied with the results</a:t>
            </a:r>
            <a:endParaRPr dirty="0"/>
          </a:p>
        </p:txBody>
      </p:sp>
      <p:sp>
        <p:nvSpPr>
          <p:cNvPr id="511" name="Google Shape;511;p67"/>
          <p:cNvSpPr txBox="1">
            <a:spLocks noGrp="1"/>
          </p:cNvSpPr>
          <p:nvPr>
            <p:ph type="sldNum" idx="4294967295"/>
          </p:nvPr>
        </p:nvSpPr>
        <p:spPr>
          <a:xfrm>
            <a:off x="8594725" y="4749800"/>
            <a:ext cx="549275" cy="3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44</a:t>
            </a:fld>
            <a:endParaRPr/>
          </a:p>
        </p:txBody>
      </p:sp>
      <p:sp>
        <p:nvSpPr>
          <p:cNvPr id="512" name="Google Shape;512;p67"/>
          <p:cNvSpPr txBox="1"/>
          <p:nvPr/>
        </p:nvSpPr>
        <p:spPr>
          <a:xfrm>
            <a:off x="5772150" y="949927"/>
            <a:ext cx="2826225" cy="391072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400" u="sng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INTO ORBIT Sample Continued: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u="sng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u="sng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Iteration Process:</a:t>
            </a:r>
            <a:endParaRPr sz="1400" u="sng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The team sampled several materials for the layers of the space suit. </a:t>
            </a:r>
            <a:endParaRPr sz="140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Fasteners such as buttons, zippers and </a:t>
            </a:r>
            <a:r>
              <a:rPr lang="en-US" sz="1400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velcro</a:t>
            </a:r>
            <a:r>
              <a:rPr lang="en-US" sz="14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were tested to determine how strong they would be. </a:t>
            </a:r>
            <a:endParaRPr sz="140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We reached out to a space suit design company to provide feedback for our suit. </a:t>
            </a:r>
            <a:endParaRPr sz="140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" name="Google Shape;474;p63">
            <a:extLst>
              <a:ext uri="{FF2B5EF4-FFF2-40B4-BE49-F238E27FC236}">
                <a16:creationId xmlns:a16="http://schemas.microsoft.com/office/drawing/2014/main" id="{BF18EE81-F062-EA44-A1F2-64B22F0AB20B}"/>
              </a:ext>
            </a:extLst>
          </p:cNvPr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98521" y="262958"/>
            <a:ext cx="1147749" cy="153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6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Share With Experts </a:t>
            </a:r>
            <a:endParaRPr/>
          </a:p>
        </p:txBody>
      </p:sp>
      <p:sp>
        <p:nvSpPr>
          <p:cNvPr id="519" name="Google Shape;519;p68"/>
          <p:cNvSpPr txBox="1">
            <a:spLocks noGrp="1"/>
          </p:cNvSpPr>
          <p:nvPr>
            <p:ph idx="1"/>
          </p:nvPr>
        </p:nvSpPr>
        <p:spPr>
          <a:xfrm>
            <a:off x="457199" y="1647826"/>
            <a:ext cx="4602481" cy="297346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30200" algn="l" rtl="0">
              <a:spcBef>
                <a:spcPts val="360"/>
              </a:spcBef>
              <a:spcAft>
                <a:spcPts val="0"/>
              </a:spcAft>
              <a:buSzPts val="1600"/>
              <a:buChar char="●"/>
            </a:pPr>
            <a:r>
              <a:rPr lang="en-US" sz="1800" dirty="0"/>
              <a:t>Team’s reach out to an individual, business, or an organization that would benefit from the solution and pitch idea to them</a:t>
            </a:r>
            <a:endParaRPr sz="1800"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800" dirty="0"/>
              <a:t>Return to your original experts so that they can see the entire engineering design process</a:t>
            </a:r>
            <a:endParaRPr sz="1800"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800" dirty="0"/>
              <a:t>Take feedback as a way to improve the design</a:t>
            </a:r>
            <a:endParaRPr sz="1800"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800" dirty="0"/>
              <a:t>Sharing can be virtual or in person</a:t>
            </a:r>
            <a:endParaRPr sz="1800" dirty="0"/>
          </a:p>
          <a:p>
            <a:pPr marL="45720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sz="1800" dirty="0"/>
          </a:p>
        </p:txBody>
      </p:sp>
      <p:sp>
        <p:nvSpPr>
          <p:cNvPr id="520" name="Google Shape;520;p68"/>
          <p:cNvSpPr txBox="1">
            <a:spLocks noGrp="1"/>
          </p:cNvSpPr>
          <p:nvPr>
            <p:ph type="sldNum" idx="4294967295"/>
          </p:nvPr>
        </p:nvSpPr>
        <p:spPr>
          <a:xfrm>
            <a:off x="8594725" y="4749800"/>
            <a:ext cx="549275" cy="3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45</a:t>
            </a:fld>
            <a:endParaRPr/>
          </a:p>
        </p:txBody>
      </p:sp>
      <p:sp>
        <p:nvSpPr>
          <p:cNvPr id="521" name="Google Shape;521;p68"/>
          <p:cNvSpPr txBox="1"/>
          <p:nvPr/>
        </p:nvSpPr>
        <p:spPr>
          <a:xfrm>
            <a:off x="5468983" y="1123406"/>
            <a:ext cx="3491617" cy="331796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u="sng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INTO ORBIT Sample Continued: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u="sng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Sharing with Experts:</a:t>
            </a:r>
            <a:endParaRPr u="sng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The Techs shared their product with: </a:t>
            </a:r>
            <a:endParaRPr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●"/>
            </a:pPr>
            <a:r>
              <a:rPr lang="en-US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 cardiologist</a:t>
            </a:r>
            <a:endParaRPr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●"/>
            </a:pPr>
            <a:r>
              <a:rPr lang="en-US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professional athlete</a:t>
            </a:r>
            <a:endParaRPr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●"/>
            </a:pPr>
            <a:r>
              <a:rPr lang="en-US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astronaut Mike </a:t>
            </a:r>
            <a:r>
              <a:rPr lang="en-US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Fincke</a:t>
            </a:r>
            <a:endParaRPr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●"/>
            </a:pPr>
            <a:r>
              <a:rPr lang="en-US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biomedical engineer</a:t>
            </a:r>
            <a:endParaRPr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●"/>
            </a:pPr>
            <a:r>
              <a:rPr lang="en-US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several experts at NASA</a:t>
            </a:r>
            <a:endParaRPr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" name="Google Shape;474;p63">
            <a:extLst>
              <a:ext uri="{FF2B5EF4-FFF2-40B4-BE49-F238E27FC236}">
                <a16:creationId xmlns:a16="http://schemas.microsoft.com/office/drawing/2014/main" id="{1446366B-51A5-D84C-97A2-1AB5B97354A2}"/>
              </a:ext>
            </a:extLst>
          </p:cNvPr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24053" y="882676"/>
            <a:ext cx="1147749" cy="153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534;p70">
            <a:extLst>
              <a:ext uri="{FF2B5EF4-FFF2-40B4-BE49-F238E27FC236}">
                <a16:creationId xmlns:a16="http://schemas.microsoft.com/office/drawing/2014/main" id="{EE4891BB-86F5-5242-A24E-AAB52E9F5DD2}"/>
              </a:ext>
            </a:extLst>
          </p:cNvPr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58149" y="1551862"/>
            <a:ext cx="6427701" cy="20397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4063532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7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is GIobal Innovation Award?</a:t>
            </a:r>
            <a:endParaRPr/>
          </a:p>
        </p:txBody>
      </p:sp>
      <p:sp>
        <p:nvSpPr>
          <p:cNvPr id="539" name="Google Shape;539;p71"/>
          <p:cNvSpPr txBox="1">
            <a:spLocks noGrp="1"/>
          </p:cNvSpPr>
          <p:nvPr>
            <p:ph idx="1"/>
          </p:nvPr>
        </p:nvSpPr>
        <p:spPr>
          <a:xfrm>
            <a:off x="457200" y="1647826"/>
            <a:ext cx="4772026" cy="2973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lvl="0" indent="-346075" algn="l" rtl="0">
              <a:spcBef>
                <a:spcPts val="0"/>
              </a:spcBef>
              <a:spcAft>
                <a:spcPts val="0"/>
              </a:spcAft>
              <a:buSzPts val="1850"/>
              <a:buChar char="●"/>
            </a:pPr>
            <a:r>
              <a:rPr lang="en-US" sz="1850" dirty="0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Started in 2011</a:t>
            </a:r>
            <a:endParaRPr sz="1850" dirty="0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-346075" algn="l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50"/>
              <a:buFont typeface="Arial"/>
              <a:buChar char="●"/>
            </a:pPr>
            <a:r>
              <a:rPr lang="en-US" sz="1850" dirty="0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Showcases teams’ innovative projects</a:t>
            </a:r>
            <a:endParaRPr sz="1850" dirty="0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-346075" algn="l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50"/>
              <a:buChar char="●"/>
            </a:pPr>
            <a:r>
              <a:rPr lang="en-US" sz="1850" dirty="0">
                <a:solidFill>
                  <a:srgbClr val="333333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GIA requires teams to go more in depth with their project than before</a:t>
            </a:r>
            <a:endParaRPr sz="1850" dirty="0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-346075" algn="l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50"/>
              <a:buFont typeface="Arial"/>
              <a:buChar char="●"/>
            </a:pPr>
            <a:r>
              <a:rPr lang="en-US" sz="1850" dirty="0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Many GIA teams get patents, meet leaders, etc.</a:t>
            </a:r>
            <a:endParaRPr sz="1850" dirty="0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-346075" algn="l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50"/>
              <a:buFont typeface="Arial"/>
              <a:buChar char="●"/>
            </a:pPr>
            <a:r>
              <a:rPr lang="en-US" sz="1850" dirty="0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There is no additional cost to participate in GIA other than travel costs if you make top 20</a:t>
            </a:r>
            <a:endParaRPr sz="1850" dirty="0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1" name="Google Shape;541;p71"/>
          <p:cNvSpPr txBox="1">
            <a:spLocks noGrp="1"/>
          </p:cNvSpPr>
          <p:nvPr>
            <p:ph type="sldNum" idx="4294967295"/>
          </p:nvPr>
        </p:nvSpPr>
        <p:spPr>
          <a:xfrm>
            <a:off x="8594725" y="4749800"/>
            <a:ext cx="549275" cy="3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47</a:t>
            </a:fld>
            <a:endParaRPr/>
          </a:p>
        </p:txBody>
      </p:sp>
      <p:pic>
        <p:nvPicPr>
          <p:cNvPr id="542" name="Google Shape;542;p71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34225" y="1504025"/>
            <a:ext cx="3446926" cy="258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7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How do you qualify for it?</a:t>
            </a:r>
            <a:endParaRPr/>
          </a:p>
        </p:txBody>
      </p:sp>
      <p:sp>
        <p:nvSpPr>
          <p:cNvPr id="547" name="Google Shape;547;p72"/>
          <p:cNvSpPr txBox="1">
            <a:spLocks noGrp="1"/>
          </p:cNvSpPr>
          <p:nvPr>
            <p:ph idx="1"/>
          </p:nvPr>
        </p:nvSpPr>
        <p:spPr>
          <a:xfrm>
            <a:off x="457200" y="1647826"/>
            <a:ext cx="4486276" cy="2973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lvl="0" indent="-339725" algn="l" rtl="0">
              <a:spcBef>
                <a:spcPts val="0"/>
              </a:spcBef>
              <a:spcAft>
                <a:spcPts val="0"/>
              </a:spcAft>
              <a:buSzPts val="1750"/>
              <a:buChar char="●"/>
            </a:pPr>
            <a:r>
              <a:rPr lang="en-US" sz="1750" dirty="0"/>
              <a:t>Most regions nominate the top-ranked Innovative Solution team(s) from their Championship.</a:t>
            </a:r>
            <a:endParaRPr sz="1750" dirty="0"/>
          </a:p>
          <a:p>
            <a:pPr marL="457200" lvl="0" indent="-339725" algn="l" rtl="0">
              <a:spcBef>
                <a:spcPts val="0"/>
              </a:spcBef>
              <a:spcAft>
                <a:spcPts val="0"/>
              </a:spcAft>
              <a:buSzPts val="1750"/>
              <a:buChar char="●"/>
            </a:pPr>
            <a:r>
              <a:rPr lang="en-US" sz="1750" dirty="0"/>
              <a:t>Some have a separate judging process</a:t>
            </a:r>
            <a:endParaRPr sz="1750" dirty="0"/>
          </a:p>
          <a:p>
            <a:pPr marL="457200" lvl="0" indent="-339725" algn="l" rtl="0">
              <a:spcBef>
                <a:spcPts val="0"/>
              </a:spcBef>
              <a:spcAft>
                <a:spcPts val="0"/>
              </a:spcAft>
              <a:buSzPts val="1750"/>
              <a:buChar char="●"/>
            </a:pPr>
            <a:r>
              <a:rPr lang="en-US" sz="1750" dirty="0"/>
              <a:t>Nominated teams submit an application to qualify for the top 20</a:t>
            </a:r>
            <a:endParaRPr sz="1750" dirty="0"/>
          </a:p>
          <a:p>
            <a:pPr marL="457200" lvl="0" indent="-339725" algn="l" rtl="0">
              <a:spcBef>
                <a:spcPts val="0"/>
              </a:spcBef>
              <a:spcAft>
                <a:spcPts val="0"/>
              </a:spcAft>
              <a:buSzPts val="1750"/>
              <a:buChar char="●"/>
            </a:pPr>
            <a:r>
              <a:rPr lang="en-US" sz="1750" dirty="0"/>
              <a:t>Application has many essay questions about the project and solution</a:t>
            </a:r>
            <a:endParaRPr sz="1750" dirty="0"/>
          </a:p>
          <a:p>
            <a:pPr marL="457200" lvl="0" indent="-339725" algn="l" rtl="0">
              <a:spcBef>
                <a:spcPts val="0"/>
              </a:spcBef>
              <a:spcAft>
                <a:spcPts val="0"/>
              </a:spcAft>
              <a:buSzPts val="1750"/>
              <a:buChar char="●"/>
            </a:pPr>
            <a:r>
              <a:rPr lang="en-US" sz="1750" dirty="0"/>
              <a:t>The top 20 submit an Engineering Change document before they attend the final event if they have made any changes since submission</a:t>
            </a:r>
            <a:endParaRPr sz="1750" dirty="0"/>
          </a:p>
        </p:txBody>
      </p:sp>
      <p:sp>
        <p:nvSpPr>
          <p:cNvPr id="549" name="Google Shape;549;p72"/>
          <p:cNvSpPr txBox="1">
            <a:spLocks noGrp="1"/>
          </p:cNvSpPr>
          <p:nvPr>
            <p:ph type="sldNum" idx="4294967295"/>
          </p:nvPr>
        </p:nvSpPr>
        <p:spPr>
          <a:xfrm>
            <a:off x="8594725" y="4749800"/>
            <a:ext cx="549275" cy="3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48</a:t>
            </a:fld>
            <a:endParaRPr/>
          </a:p>
        </p:txBody>
      </p:sp>
      <p:pic>
        <p:nvPicPr>
          <p:cNvPr id="550" name="Google Shape;550;p72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73900" y="1656427"/>
            <a:ext cx="3917701" cy="2831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7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happens when you make Top 20?</a:t>
            </a:r>
            <a:endParaRPr/>
          </a:p>
        </p:txBody>
      </p:sp>
      <p:sp>
        <p:nvSpPr>
          <p:cNvPr id="555" name="Google Shape;555;p73"/>
          <p:cNvSpPr txBox="1">
            <a:spLocks noGrp="1"/>
          </p:cNvSpPr>
          <p:nvPr>
            <p:ph idx="1"/>
          </p:nvPr>
        </p:nvSpPr>
        <p:spPr>
          <a:xfrm>
            <a:off x="457199" y="1647826"/>
            <a:ext cx="4332515" cy="2973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 dirty="0"/>
              <a:t>20 teams semi-finalist compete at the annual event</a:t>
            </a:r>
            <a:endParaRPr sz="1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 dirty="0"/>
              <a:t>Prior to the event, teams create pitches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 dirty="0"/>
              <a:t>At the event, teams present their idea to a panel of judges</a:t>
            </a:r>
            <a:endParaRPr sz="1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 dirty="0"/>
              <a:t>$20,000 to help further develop product</a:t>
            </a:r>
            <a:endParaRPr sz="1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 dirty="0"/>
              <a:t>Teams interact with each other</a:t>
            </a:r>
            <a:endParaRPr sz="1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 dirty="0"/>
              <a:t>Teams meet experts in field</a:t>
            </a:r>
            <a:endParaRPr sz="1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 dirty="0"/>
              <a:t>Learn about patents and innovation</a:t>
            </a: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</p:txBody>
      </p:sp>
      <p:sp>
        <p:nvSpPr>
          <p:cNvPr id="557" name="Google Shape;557;p73"/>
          <p:cNvSpPr txBox="1">
            <a:spLocks noGrp="1"/>
          </p:cNvSpPr>
          <p:nvPr>
            <p:ph type="sldNum" idx="4294967295"/>
          </p:nvPr>
        </p:nvSpPr>
        <p:spPr>
          <a:xfrm>
            <a:off x="8594725" y="4749800"/>
            <a:ext cx="549275" cy="3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49</a:t>
            </a:fld>
            <a:endParaRPr/>
          </a:p>
        </p:txBody>
      </p:sp>
      <p:pic>
        <p:nvPicPr>
          <p:cNvPr id="1028" name="Picture 4" descr="May be an image of 10 people and people smiling">
            <a:extLst>
              <a:ext uri="{FF2B5EF4-FFF2-40B4-BE49-F238E27FC236}">
                <a16:creationId xmlns:a16="http://schemas.microsoft.com/office/drawing/2014/main" id="{4ADBF7AF-CD9D-F04E-8DB6-0C0E05407F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60925" y="1726779"/>
            <a:ext cx="3733800" cy="2800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</a:pPr>
            <a:r>
              <a:rPr lang="en-US" dirty="0"/>
              <a:t>What is </a:t>
            </a:r>
            <a:r>
              <a:rPr lang="en-US" i="1" dirty="0"/>
              <a:t>FIRST</a:t>
            </a:r>
            <a:r>
              <a:rPr lang="en-US" dirty="0"/>
              <a:t> LEGO League Challenge?</a:t>
            </a:r>
            <a:endParaRPr dirty="0"/>
          </a:p>
        </p:txBody>
      </p:sp>
      <p:sp>
        <p:nvSpPr>
          <p:cNvPr id="136" name="Google Shape;136;p26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</a:pPr>
            <a:r>
              <a:rPr lang="en-US" sz="2200" i="1" dirty="0">
                <a:latin typeface="Helvetica Neue"/>
                <a:ea typeface="Helvetica Neue"/>
                <a:cs typeface="Helvetica Neue"/>
                <a:sym typeface="Helvetica Neue"/>
              </a:rPr>
              <a:t>FIRST </a:t>
            </a:r>
            <a:r>
              <a:rPr lang="en-US" sz="2200" dirty="0">
                <a:latin typeface="Helvetica Neue"/>
                <a:ea typeface="Helvetica Neue"/>
                <a:cs typeface="Helvetica Neue"/>
                <a:sym typeface="Helvetica Neue"/>
              </a:rPr>
              <a:t>LEGO League teams get to:</a:t>
            </a:r>
            <a:endParaRPr sz="22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3683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200"/>
              <a:buFont typeface="Helvetica Neue"/>
              <a:buChar char="●"/>
            </a:pPr>
            <a:r>
              <a:rPr lang="en-US" sz="2200" dirty="0">
                <a:latin typeface="Helvetica Neue"/>
                <a:ea typeface="Helvetica Neue"/>
                <a:cs typeface="Helvetica Neue"/>
                <a:sym typeface="Helvetica Neue"/>
              </a:rPr>
              <a:t>Research real world problems</a:t>
            </a:r>
            <a:endParaRPr sz="22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Helvetica Neue"/>
              <a:buChar char="●"/>
            </a:pPr>
            <a:r>
              <a:rPr lang="en-US" sz="2200" dirty="0">
                <a:latin typeface="Helvetica Neue"/>
                <a:ea typeface="Helvetica Neue"/>
                <a:cs typeface="Helvetica Neue"/>
                <a:sym typeface="Helvetica Neue"/>
              </a:rPr>
              <a:t>Design, build, test and program robots using LEGO Robotics</a:t>
            </a:r>
            <a:endParaRPr sz="22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Helvetica Neue"/>
              <a:buChar char="●"/>
            </a:pPr>
            <a:r>
              <a:rPr lang="en-US" sz="2200" dirty="0">
                <a:latin typeface="Helvetica Neue"/>
                <a:ea typeface="Helvetica Neue"/>
                <a:cs typeface="Helvetica Neue"/>
                <a:sym typeface="Helvetica Neue"/>
              </a:rPr>
              <a:t>Apply real-world math and science concepts</a:t>
            </a:r>
            <a:endParaRPr sz="22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Helvetica Neue"/>
              <a:buChar char="●"/>
            </a:pPr>
            <a:r>
              <a:rPr lang="en-US" sz="2200" dirty="0">
                <a:latin typeface="Helvetica Neue"/>
                <a:ea typeface="Helvetica Neue"/>
                <a:cs typeface="Helvetica Neue"/>
                <a:sym typeface="Helvetica Neue"/>
              </a:rPr>
              <a:t>Learn critical thinking, team-building, and presentation skills </a:t>
            </a:r>
            <a:endParaRPr sz="22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Helvetica Neue"/>
              <a:buChar char="●"/>
            </a:pPr>
            <a:r>
              <a:rPr lang="en-US" sz="2200" dirty="0">
                <a:latin typeface="Helvetica Neue"/>
                <a:ea typeface="Helvetica Neue"/>
                <a:cs typeface="Helvetica Neue"/>
                <a:sym typeface="Helvetica Neue"/>
              </a:rPr>
              <a:t>Participate in tournaments and celebrations</a:t>
            </a:r>
            <a:endParaRPr sz="22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Helvetica Neue"/>
              <a:buChar char="●"/>
            </a:pPr>
            <a:r>
              <a:rPr lang="en-US" sz="2200" dirty="0">
                <a:latin typeface="Helvetica Neue"/>
                <a:ea typeface="Helvetica Neue"/>
                <a:cs typeface="Helvetica Neue"/>
                <a:sym typeface="Helvetica Neue"/>
              </a:rPr>
              <a:t>Understand and practice the </a:t>
            </a:r>
            <a:r>
              <a:rPr lang="en-US" sz="2200" i="1" dirty="0">
                <a:latin typeface="Helvetica Neue"/>
                <a:ea typeface="Helvetica Neue"/>
                <a:cs typeface="Helvetica Neue"/>
                <a:sym typeface="Helvetica Neue"/>
              </a:rPr>
              <a:t>FIRST</a:t>
            </a:r>
            <a:r>
              <a:rPr lang="en-US" sz="2200" dirty="0">
                <a:latin typeface="Helvetica Neue"/>
                <a:ea typeface="Helvetica Neue"/>
                <a:cs typeface="Helvetica Neue"/>
                <a:sym typeface="Helvetica Neue"/>
              </a:rPr>
              <a:t> Core Values</a:t>
            </a:r>
            <a:endParaRPr sz="22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</a:pPr>
            <a:endParaRPr sz="2200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254000" lvl="0" indent="-1778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None/>
            </a:pPr>
            <a:endParaRPr sz="2200" b="1" dirty="0">
              <a:solidFill>
                <a:srgbClr val="1A1818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Noto Sans Symbols"/>
              <a:buNone/>
            </a:pPr>
            <a:endParaRPr sz="2200" dirty="0">
              <a:solidFill>
                <a:srgbClr val="1A1818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254000" lvl="0" indent="-1778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None/>
            </a:pPr>
            <a:endParaRPr sz="2200" dirty="0">
              <a:solidFill>
                <a:srgbClr val="3F3F3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2921000" lvl="8" indent="-1270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Noto Sans Symbols"/>
              <a:buNone/>
            </a:pPr>
            <a:endParaRPr sz="2200" dirty="0">
              <a:solidFill>
                <a:srgbClr val="3F3F3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200" i="1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7" name="Google Shape;137;p26"/>
          <p:cNvSpPr txBox="1">
            <a:spLocks noGrp="1"/>
          </p:cNvSpPr>
          <p:nvPr>
            <p:ph type="sldNum" idx="4294967295"/>
          </p:nvPr>
        </p:nvSpPr>
        <p:spPr>
          <a:xfrm>
            <a:off x="8594725" y="4749800"/>
            <a:ext cx="549275" cy="3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</a:t>
            </a:fld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7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GIA has a seperate rubric</a:t>
            </a:r>
            <a:endParaRPr/>
          </a:p>
        </p:txBody>
      </p:sp>
      <p:sp>
        <p:nvSpPr>
          <p:cNvPr id="565" name="Google Shape;565;p74"/>
          <p:cNvSpPr txBox="1">
            <a:spLocks noGrp="1"/>
          </p:cNvSpPr>
          <p:nvPr>
            <p:ph idx="1"/>
          </p:nvPr>
        </p:nvSpPr>
        <p:spPr>
          <a:xfrm>
            <a:off x="457200" y="1647826"/>
            <a:ext cx="3806302" cy="297346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9250" algn="l" rtl="0">
              <a:spcBef>
                <a:spcPts val="360"/>
              </a:spcBef>
              <a:spcAft>
                <a:spcPts val="0"/>
              </a:spcAft>
              <a:buSzPts val="1900"/>
              <a:buChar char="●"/>
            </a:pPr>
            <a:r>
              <a:rPr lang="en-US" sz="2100" dirty="0"/>
              <a:t>Different from normal project rubric</a:t>
            </a:r>
            <a:endParaRPr sz="2100" dirty="0"/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US" sz="2100" dirty="0"/>
              <a:t>Rubric will help team think more in depth than before</a:t>
            </a:r>
            <a:endParaRPr sz="2100" dirty="0"/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US" sz="2100" dirty="0"/>
              <a:t>Teams who base strategy around rubric will excel</a:t>
            </a:r>
            <a:endParaRPr sz="2100" dirty="0"/>
          </a:p>
        </p:txBody>
      </p:sp>
      <p:sp>
        <p:nvSpPr>
          <p:cNvPr id="566" name="Google Shape;566;p74"/>
          <p:cNvSpPr txBox="1">
            <a:spLocks noGrp="1"/>
          </p:cNvSpPr>
          <p:nvPr>
            <p:ph type="sldNum" idx="4294967295"/>
          </p:nvPr>
        </p:nvSpPr>
        <p:spPr>
          <a:xfrm>
            <a:off x="8594725" y="4749800"/>
            <a:ext cx="549275" cy="3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50</a:t>
            </a:fld>
            <a:endParaRPr/>
          </a:p>
        </p:txBody>
      </p:sp>
      <p:pic>
        <p:nvPicPr>
          <p:cNvPr id="567" name="Google Shape;567;p74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67600" y="905800"/>
            <a:ext cx="4672301" cy="4131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7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Why is GIA important?</a:t>
            </a:r>
            <a:endParaRPr/>
          </a:p>
        </p:txBody>
      </p:sp>
      <p:sp>
        <p:nvSpPr>
          <p:cNvPr id="572" name="Google Shape;572;p75"/>
          <p:cNvSpPr txBox="1">
            <a:spLocks noGrp="1"/>
          </p:cNvSpPr>
          <p:nvPr>
            <p:ph idx="1"/>
          </p:nvPr>
        </p:nvSpPr>
        <p:spPr>
          <a:xfrm>
            <a:off x="457199" y="1647826"/>
            <a:ext cx="4629151" cy="2973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 dirty="0"/>
              <a:t>The GIA leaves a huge impact on teams</a:t>
            </a:r>
            <a:endParaRPr sz="1600"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 dirty="0"/>
              <a:t>Friendships are made over the few days</a:t>
            </a:r>
            <a:endParaRPr sz="1600"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 dirty="0"/>
              <a:t>Teams will meet experts and inspirational people</a:t>
            </a:r>
            <a:endParaRPr sz="1600"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 dirty="0"/>
              <a:t>Many teams will further develop their product and get patents</a:t>
            </a:r>
            <a:endParaRPr sz="1600"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 dirty="0"/>
              <a:t>These experiences will prepare teams for future FIRST programs</a:t>
            </a:r>
            <a:endParaRPr sz="1600" dirty="0"/>
          </a:p>
        </p:txBody>
      </p:sp>
      <p:sp>
        <p:nvSpPr>
          <p:cNvPr id="574" name="Google Shape;574;p75"/>
          <p:cNvSpPr txBox="1">
            <a:spLocks noGrp="1"/>
          </p:cNvSpPr>
          <p:nvPr>
            <p:ph type="sldNum" idx="4294967295"/>
          </p:nvPr>
        </p:nvSpPr>
        <p:spPr>
          <a:xfrm>
            <a:off x="8594725" y="4749800"/>
            <a:ext cx="549275" cy="3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51</a:t>
            </a:fld>
            <a:endParaRPr/>
          </a:p>
        </p:txBody>
      </p:sp>
      <p:pic>
        <p:nvPicPr>
          <p:cNvPr id="3078" name="Picture 6" descr="No photo description available.">
            <a:extLst>
              <a:ext uri="{FF2B5EF4-FFF2-40B4-BE49-F238E27FC236}">
                <a16:creationId xmlns:a16="http://schemas.microsoft.com/office/drawing/2014/main" id="{5314B2B6-1799-1840-8C41-06DE8DBF43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61558" y="2750334"/>
            <a:ext cx="3095897" cy="2321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May be an image of 14 people and people smiling">
            <a:extLst>
              <a:ext uri="{FF2B5EF4-FFF2-40B4-BE49-F238E27FC236}">
                <a16:creationId xmlns:a16="http://schemas.microsoft.com/office/drawing/2014/main" id="{1EDAFD2D-40FE-4247-AFEB-93DAFEB922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38878" y="949927"/>
            <a:ext cx="2830484" cy="2122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7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2010 Body Forward</a:t>
            </a:r>
            <a:endParaRPr/>
          </a:p>
        </p:txBody>
      </p:sp>
      <p:sp>
        <p:nvSpPr>
          <p:cNvPr id="582" name="Google Shape;582;p76"/>
          <p:cNvSpPr txBox="1">
            <a:spLocks noGrp="1"/>
          </p:cNvSpPr>
          <p:nvPr>
            <p:ph idx="1"/>
          </p:nvPr>
        </p:nvSpPr>
        <p:spPr>
          <a:xfrm>
            <a:off x="457199" y="1647826"/>
            <a:ext cx="4114801" cy="297346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 dirty="0"/>
              <a:t>BOB-1 Hand Device by The Flying Monkeys of Ames, Iowa</a:t>
            </a:r>
            <a:endParaRPr sz="1600" dirty="0"/>
          </a:p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 dirty="0"/>
              <a:t>Low-cost prosthetic device </a:t>
            </a:r>
            <a:endParaRPr sz="1600" dirty="0"/>
          </a:p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 dirty="0"/>
              <a:t>Represented FIRST at the White House Science Fair</a:t>
            </a:r>
            <a:endParaRPr sz="1600" dirty="0"/>
          </a:p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 dirty="0"/>
              <a:t>June 16, 2015: U.S. Patent No. 8,840,157</a:t>
            </a:r>
            <a:r>
              <a:rPr lang="en-US" sz="1250" dirty="0">
                <a:solidFill>
                  <a:srgbClr val="333333"/>
                </a:solidFill>
                <a:highlight>
                  <a:srgbClr val="FFFFFF"/>
                </a:highlight>
              </a:rPr>
              <a:t> </a:t>
            </a:r>
            <a:endParaRPr sz="2200" dirty="0"/>
          </a:p>
        </p:txBody>
      </p:sp>
      <p:sp>
        <p:nvSpPr>
          <p:cNvPr id="583" name="Google Shape;583;p76"/>
          <p:cNvSpPr txBox="1">
            <a:spLocks noGrp="1"/>
          </p:cNvSpPr>
          <p:nvPr>
            <p:ph type="sldNum" idx="4294967295"/>
          </p:nvPr>
        </p:nvSpPr>
        <p:spPr>
          <a:xfrm>
            <a:off x="8594725" y="4749800"/>
            <a:ext cx="549275" cy="3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52</a:t>
            </a:fld>
            <a:endParaRPr/>
          </a:p>
        </p:txBody>
      </p:sp>
      <p:pic>
        <p:nvPicPr>
          <p:cNvPr id="584" name="Google Shape;584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3775" y="1282800"/>
            <a:ext cx="4042725" cy="2695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7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2016 Animal Allies</a:t>
            </a:r>
            <a:endParaRPr/>
          </a:p>
        </p:txBody>
      </p:sp>
      <p:sp>
        <p:nvSpPr>
          <p:cNvPr id="591" name="Google Shape;591;p77"/>
          <p:cNvSpPr txBox="1">
            <a:spLocks noGrp="1"/>
          </p:cNvSpPr>
          <p:nvPr>
            <p:ph idx="1"/>
          </p:nvPr>
        </p:nvSpPr>
        <p:spPr>
          <a:xfrm>
            <a:off x="457199" y="1647826"/>
            <a:ext cx="4252717" cy="297346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US" sz="1700" dirty="0"/>
              <a:t>The H20 Post by The Hydrators of Oakville, Ontario, Canada</a:t>
            </a:r>
            <a:endParaRPr sz="1700" dirty="0"/>
          </a:p>
          <a:p>
            <a:pPr marL="457200" marR="0" lvl="0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US" sz="1700" dirty="0"/>
              <a:t>The H20 Post (Horses Hydrating Outside) monitors the amount of water horses drink. </a:t>
            </a:r>
            <a:endParaRPr sz="1700" dirty="0"/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50" i="1" dirty="0">
              <a:solidFill>
                <a:srgbClr val="333333"/>
              </a:solidFill>
              <a:highlight>
                <a:srgbClr val="FFFFFF"/>
              </a:highlight>
            </a:endParaRPr>
          </a:p>
        </p:txBody>
      </p:sp>
      <p:sp>
        <p:nvSpPr>
          <p:cNvPr id="592" name="Google Shape;592;p77"/>
          <p:cNvSpPr txBox="1">
            <a:spLocks noGrp="1"/>
          </p:cNvSpPr>
          <p:nvPr>
            <p:ph type="sldNum" idx="4294967295"/>
          </p:nvPr>
        </p:nvSpPr>
        <p:spPr>
          <a:xfrm>
            <a:off x="8594725" y="4749800"/>
            <a:ext cx="549275" cy="3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53</a:t>
            </a:fld>
            <a:endParaRPr/>
          </a:p>
        </p:txBody>
      </p:sp>
      <p:pic>
        <p:nvPicPr>
          <p:cNvPr id="593" name="Google Shape;593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3175" y="1504013"/>
            <a:ext cx="3810000" cy="254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7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2020 City Shaper</a:t>
            </a:r>
            <a:endParaRPr/>
          </a:p>
        </p:txBody>
      </p:sp>
      <p:sp>
        <p:nvSpPr>
          <p:cNvPr id="600" name="Google Shape;600;p78"/>
          <p:cNvSpPr txBox="1">
            <a:spLocks noGrp="1"/>
          </p:cNvSpPr>
          <p:nvPr>
            <p:ph idx="1"/>
          </p:nvPr>
        </p:nvSpPr>
        <p:spPr>
          <a:xfrm>
            <a:off x="457199" y="1647826"/>
            <a:ext cx="4686301" cy="297346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49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US" sz="1900" dirty="0"/>
              <a:t>E-Wall by </a:t>
            </a:r>
            <a:r>
              <a:rPr lang="en-US" sz="1900" dirty="0" err="1"/>
              <a:t>Aldeatron</a:t>
            </a:r>
            <a:r>
              <a:rPr lang="en-US" sz="1900" dirty="0"/>
              <a:t> </a:t>
            </a:r>
            <a:r>
              <a:rPr lang="en-US" sz="1900" dirty="0" err="1"/>
              <a:t>Robotix</a:t>
            </a:r>
            <a:r>
              <a:rPr lang="en-US" sz="1900" dirty="0"/>
              <a:t> of the Canary Islands, Spain</a:t>
            </a:r>
            <a:endParaRPr sz="1900" dirty="0"/>
          </a:p>
          <a:p>
            <a:pPr marL="457200" marR="0" lvl="0" indent="-349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US" sz="1900" dirty="0"/>
              <a:t>Low cost, lightweight, eco-friendly building block made from recycled cardboard and Fountain grass. </a:t>
            </a:r>
            <a:endParaRPr sz="1650" b="1" dirty="0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1" name="Google Shape;601;p78"/>
          <p:cNvSpPr txBox="1">
            <a:spLocks noGrp="1"/>
          </p:cNvSpPr>
          <p:nvPr>
            <p:ph type="sldNum" idx="4294967295"/>
          </p:nvPr>
        </p:nvSpPr>
        <p:spPr>
          <a:xfrm>
            <a:off x="8594725" y="4749800"/>
            <a:ext cx="549275" cy="3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54</a:t>
            </a:fld>
            <a:endParaRPr/>
          </a:p>
        </p:txBody>
      </p:sp>
      <p:pic>
        <p:nvPicPr>
          <p:cNvPr id="602" name="Google Shape;602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71200" y="1894052"/>
            <a:ext cx="3620400" cy="203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231AA-7F64-D249-9FB8-DC33C5A506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489" y="4344199"/>
            <a:ext cx="8289236" cy="554181"/>
          </a:xfrm>
        </p:spPr>
        <p:txBody>
          <a:bodyPr/>
          <a:lstStyle/>
          <a:p>
            <a:r>
              <a:rPr lang="en-US" sz="1600" b="0" i="1" dirty="0"/>
              <a:t>This presentation and most of the team images are by Not the Droids You Are Looking For and Tiger Techs. Other images are obtained from FIRST LEGO League.</a:t>
            </a:r>
          </a:p>
        </p:txBody>
      </p:sp>
      <p:sp>
        <p:nvSpPr>
          <p:cNvPr id="625" name="Google Shape;625;p81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360"/>
              </a:spcBef>
              <a:spcAft>
                <a:spcPts val="600"/>
              </a:spcAft>
              <a:buNone/>
            </a:pPr>
            <a:r>
              <a:rPr lang="en-US" sz="3600" b="1" dirty="0"/>
              <a:t>QUESTIONS?</a:t>
            </a:r>
            <a:endParaRPr sz="3200" dirty="0"/>
          </a:p>
        </p:txBody>
      </p:sp>
      <p:sp>
        <p:nvSpPr>
          <p:cNvPr id="626" name="Google Shape;626;p81"/>
          <p:cNvSpPr txBox="1">
            <a:spLocks noGrp="1"/>
          </p:cNvSpPr>
          <p:nvPr>
            <p:ph type="sldNum" idx="4294967295"/>
          </p:nvPr>
        </p:nvSpPr>
        <p:spPr>
          <a:xfrm>
            <a:off x="8594725" y="4749800"/>
            <a:ext cx="549275" cy="3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55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</a:pPr>
            <a:r>
              <a:rPr lang="en-US"/>
              <a:t>Team</a:t>
            </a:r>
            <a:endParaRPr/>
          </a:p>
        </p:txBody>
      </p:sp>
      <p:sp>
        <p:nvSpPr>
          <p:cNvPr id="143" name="Google Shape;143;p27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Clr>
                <a:srgbClr val="1A1818"/>
              </a:buClr>
              <a:buSzPts val="2300"/>
              <a:buFont typeface="Trebuchet MS"/>
              <a:buChar char="●"/>
            </a:pPr>
            <a:r>
              <a:rPr lang="en-US" sz="2300">
                <a:solidFill>
                  <a:srgbClr val="1A1818"/>
                </a:solidFill>
                <a:latin typeface="Trebuchet MS"/>
                <a:ea typeface="Trebuchet MS"/>
                <a:cs typeface="Trebuchet MS"/>
                <a:sym typeface="Trebuchet MS"/>
              </a:rPr>
              <a:t>Children, ages 9 to 14, (grades 4-8) are eligible to participate in North America</a:t>
            </a:r>
            <a:endParaRPr sz="2300">
              <a:solidFill>
                <a:srgbClr val="1A1818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Clr>
                <a:srgbClr val="1A1818"/>
              </a:buClr>
              <a:buSzPts val="2300"/>
              <a:buFont typeface="Trebuchet MS"/>
              <a:buChar char="●"/>
            </a:pPr>
            <a:r>
              <a:rPr lang="en-US" sz="2300">
                <a:solidFill>
                  <a:srgbClr val="1A1818"/>
                </a:solidFill>
                <a:latin typeface="Trebuchet MS"/>
                <a:ea typeface="Trebuchet MS"/>
                <a:cs typeface="Trebuchet MS"/>
                <a:sym typeface="Trebuchet MS"/>
              </a:rPr>
              <a:t>Elsewhere 9-16</a:t>
            </a:r>
            <a:endParaRPr sz="2300">
              <a:solidFill>
                <a:srgbClr val="1A1818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Clr>
                <a:srgbClr val="1A1818"/>
              </a:buClr>
              <a:buSzPts val="2300"/>
              <a:buFont typeface="Trebuchet MS"/>
              <a:buChar char="●"/>
            </a:pPr>
            <a:r>
              <a:rPr lang="en-US" sz="2300">
                <a:solidFill>
                  <a:srgbClr val="1A1818"/>
                </a:solidFill>
                <a:latin typeface="Trebuchet MS"/>
                <a:ea typeface="Trebuchet MS"/>
                <a:cs typeface="Trebuchet MS"/>
                <a:sym typeface="Trebuchet MS"/>
              </a:rPr>
              <a:t>Teams consists of 2 (minimum) - 10 (maximum) students</a:t>
            </a:r>
            <a:endParaRPr sz="2300">
              <a:solidFill>
                <a:srgbClr val="1A1818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Clr>
                <a:srgbClr val="1A1818"/>
              </a:buClr>
              <a:buSzPts val="2300"/>
              <a:buFont typeface="Trebuchet MS"/>
              <a:buChar char="●"/>
            </a:pPr>
            <a:r>
              <a:rPr lang="en-US" sz="2300">
                <a:solidFill>
                  <a:srgbClr val="1A1818"/>
                </a:solidFill>
                <a:latin typeface="Trebuchet MS"/>
                <a:ea typeface="Trebuchet MS"/>
                <a:cs typeface="Trebuchet MS"/>
                <a:sym typeface="Trebuchet MS"/>
              </a:rPr>
              <a:t>Two official adult coaches with clearances per team</a:t>
            </a:r>
            <a:endParaRPr sz="2300">
              <a:solidFill>
                <a:srgbClr val="1A1818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Clr>
                <a:srgbClr val="1A1818"/>
              </a:buClr>
              <a:buSzPts val="2300"/>
              <a:buFont typeface="Trebuchet MS"/>
              <a:buChar char="●"/>
            </a:pPr>
            <a:r>
              <a:rPr lang="en-US" sz="2300">
                <a:solidFill>
                  <a:srgbClr val="1A1818"/>
                </a:solidFill>
                <a:latin typeface="Trebuchet MS"/>
                <a:ea typeface="Trebuchet MS"/>
                <a:cs typeface="Trebuchet MS"/>
                <a:sym typeface="Trebuchet MS"/>
              </a:rPr>
              <a:t>Youth and adult mentors are allowed, but kids on the team do the work</a:t>
            </a:r>
            <a:endParaRPr sz="2300" i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4" name="Google Shape;144;p27"/>
          <p:cNvSpPr txBox="1">
            <a:spLocks noGrp="1"/>
          </p:cNvSpPr>
          <p:nvPr>
            <p:ph type="sldNum" idx="4294967295"/>
          </p:nvPr>
        </p:nvSpPr>
        <p:spPr>
          <a:xfrm>
            <a:off x="8594725" y="4749800"/>
            <a:ext cx="549275" cy="3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6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</a:pPr>
            <a:r>
              <a:rPr lang="en-US" dirty="0"/>
              <a:t>Approximate Timeline</a:t>
            </a:r>
            <a:endParaRPr dirty="0"/>
          </a:p>
        </p:txBody>
      </p:sp>
      <p:sp>
        <p:nvSpPr>
          <p:cNvPr id="150" name="Google Shape;150;p28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r>
              <a:rPr lang="en-US" sz="2100" b="1" dirty="0">
                <a:solidFill>
                  <a:srgbClr val="1A1818"/>
                </a:solidFill>
              </a:rPr>
              <a:t>August 17, 2021:</a:t>
            </a:r>
            <a:r>
              <a:rPr lang="en-US" sz="2100" dirty="0">
                <a:solidFill>
                  <a:srgbClr val="1A1818"/>
                </a:solidFill>
              </a:rPr>
              <a:t>  Challenge documents released</a:t>
            </a:r>
            <a:endParaRPr sz="2400" dirty="0"/>
          </a:p>
          <a:p>
            <a:pPr marL="0" lvl="0" indent="0" algn="l" rtl="0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SzPts val="1700"/>
              <a:buNone/>
            </a:pPr>
            <a:r>
              <a:rPr lang="en-US" sz="2100" b="1" dirty="0">
                <a:solidFill>
                  <a:srgbClr val="1A1818"/>
                </a:solidFill>
              </a:rPr>
              <a:t>August-November 2021: </a:t>
            </a:r>
            <a:r>
              <a:rPr lang="en-US" sz="2100" dirty="0">
                <a:solidFill>
                  <a:srgbClr val="1A1818"/>
                </a:solidFill>
              </a:rPr>
              <a:t>Team meets weekly to solve the challenge</a:t>
            </a:r>
            <a:endParaRPr sz="2100" dirty="0">
              <a:solidFill>
                <a:srgbClr val="1A1818"/>
              </a:solidFill>
            </a:endParaRPr>
          </a:p>
          <a:p>
            <a:pPr marL="0" lvl="0" indent="0" algn="l" rtl="0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Clr>
                <a:srgbClr val="1A1818"/>
              </a:buClr>
              <a:buSzPts val="2100"/>
              <a:buNone/>
            </a:pPr>
            <a:r>
              <a:rPr lang="en-US" sz="2100" b="1" dirty="0">
                <a:solidFill>
                  <a:srgbClr val="1A1818"/>
                </a:solidFill>
              </a:rPr>
              <a:t>November-December 2021:</a:t>
            </a:r>
            <a:r>
              <a:rPr lang="en-US" sz="2100" dirty="0">
                <a:solidFill>
                  <a:srgbClr val="1A1818"/>
                </a:solidFill>
              </a:rPr>
              <a:t> Qualifiers</a:t>
            </a:r>
            <a:endParaRPr sz="2100" dirty="0">
              <a:solidFill>
                <a:srgbClr val="1A1818"/>
              </a:solidFill>
            </a:endParaRPr>
          </a:p>
          <a:p>
            <a:pPr marL="0" lvl="0" indent="0" algn="l" rtl="0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Clr>
                <a:srgbClr val="1A1818"/>
              </a:buClr>
              <a:buSzPts val="2100"/>
              <a:buNone/>
            </a:pPr>
            <a:r>
              <a:rPr lang="en-US" sz="2100" b="1" dirty="0">
                <a:solidFill>
                  <a:srgbClr val="1A1818"/>
                </a:solidFill>
              </a:rPr>
              <a:t>December 2021 -January 2022: </a:t>
            </a:r>
            <a:r>
              <a:rPr lang="en-US" sz="2100" dirty="0">
                <a:solidFill>
                  <a:srgbClr val="1A1818"/>
                </a:solidFill>
              </a:rPr>
              <a:t>State/Regional Championship</a:t>
            </a:r>
            <a:endParaRPr sz="2100" dirty="0">
              <a:solidFill>
                <a:srgbClr val="1A1818"/>
              </a:solidFill>
            </a:endParaRPr>
          </a:p>
          <a:p>
            <a:pPr marL="0" lvl="0" indent="0" algn="l" rtl="0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Clr>
                <a:srgbClr val="1A1818"/>
              </a:buClr>
              <a:buSzPts val="2100"/>
              <a:buNone/>
            </a:pPr>
            <a:r>
              <a:rPr lang="en-US" sz="2100" b="1" dirty="0">
                <a:solidFill>
                  <a:srgbClr val="1A1818"/>
                </a:solidFill>
              </a:rPr>
              <a:t>April 2022:</a:t>
            </a:r>
            <a:r>
              <a:rPr lang="en-US" sz="2100" dirty="0">
                <a:solidFill>
                  <a:srgbClr val="1A1818"/>
                </a:solidFill>
              </a:rPr>
              <a:t> World Championships</a:t>
            </a:r>
            <a:endParaRPr sz="2100" dirty="0">
              <a:solidFill>
                <a:srgbClr val="1A1818"/>
              </a:solidFill>
            </a:endParaRPr>
          </a:p>
          <a:p>
            <a:pPr marL="0" lvl="0" indent="0" algn="l" rtl="0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Clr>
                <a:srgbClr val="1A1818"/>
              </a:buClr>
              <a:buSzPts val="2100"/>
              <a:buNone/>
            </a:pPr>
            <a:r>
              <a:rPr lang="en-US" sz="2100" b="1" dirty="0">
                <a:solidFill>
                  <a:srgbClr val="1A1818"/>
                </a:solidFill>
              </a:rPr>
              <a:t>May 2022: </a:t>
            </a:r>
            <a:r>
              <a:rPr lang="en-US" sz="2100" dirty="0">
                <a:solidFill>
                  <a:srgbClr val="1A1818"/>
                </a:solidFill>
              </a:rPr>
              <a:t>Open Invitationals</a:t>
            </a:r>
            <a:endParaRPr sz="2100" dirty="0">
              <a:solidFill>
                <a:srgbClr val="1A1818"/>
              </a:solidFill>
            </a:endParaRPr>
          </a:p>
        </p:txBody>
      </p:sp>
      <p:sp>
        <p:nvSpPr>
          <p:cNvPr id="151" name="Google Shape;151;p28"/>
          <p:cNvSpPr txBox="1">
            <a:spLocks noGrp="1"/>
          </p:cNvSpPr>
          <p:nvPr>
            <p:ph type="sldNum" idx="4294967295"/>
          </p:nvPr>
        </p:nvSpPr>
        <p:spPr>
          <a:xfrm>
            <a:off x="8594725" y="4749800"/>
            <a:ext cx="549275" cy="3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7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Trebuchet MS"/>
              <a:buNone/>
            </a:pPr>
            <a:r>
              <a:rPr lang="en-US"/>
              <a:t>Team Costs</a:t>
            </a:r>
            <a:endParaRPr/>
          </a:p>
        </p:txBody>
      </p:sp>
      <p:sp>
        <p:nvSpPr>
          <p:cNvPr id="157" name="Google Shape;157;p29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/>
              <a:t>Robot/Equipment - approx. $500.00 per robot (2 per team is useful)</a:t>
            </a:r>
            <a:endParaRPr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-US"/>
              <a:t>SPIKE Prime, MINDSTORMS EV3, MINDSTORMS Robot Inventor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/>
              <a:t>Wooden Robotics Table - approx $100.00</a:t>
            </a:r>
            <a:endParaRPr sz="22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/>
              <a:t>National Team Registration- $225 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/>
              <a:t>LEGO Challenge Set - $75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/>
              <a:t>Local Tournament Registration - $75-$250 (more in some regions)</a:t>
            </a:r>
            <a:endParaRPr sz="22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/>
              <a:t>Travel Expenses</a:t>
            </a:r>
            <a:endParaRPr sz="22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/>
              <a:t>Shirts/Supplies</a:t>
            </a:r>
            <a:endParaRPr sz="220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SzPts val="1100"/>
              <a:buNone/>
            </a:pPr>
            <a:endParaRPr sz="1900"/>
          </a:p>
        </p:txBody>
      </p:sp>
      <p:sp>
        <p:nvSpPr>
          <p:cNvPr id="158" name="Google Shape;158;p29"/>
          <p:cNvSpPr txBox="1">
            <a:spLocks noGrp="1"/>
          </p:cNvSpPr>
          <p:nvPr>
            <p:ph type="sldNum" idx="4294967295"/>
          </p:nvPr>
        </p:nvSpPr>
        <p:spPr>
          <a:xfrm>
            <a:off x="8594725" y="4749800"/>
            <a:ext cx="549275" cy="3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8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</a:pPr>
            <a:r>
              <a:rPr lang="en-US"/>
              <a:t>Three Parts of FIRST LEGO League Challenge</a:t>
            </a:r>
            <a:endParaRPr/>
          </a:p>
        </p:txBody>
      </p:sp>
      <p:sp>
        <p:nvSpPr>
          <p:cNvPr id="164" name="Google Shape;164;p30"/>
          <p:cNvSpPr txBox="1">
            <a:spLocks noGrp="1"/>
          </p:cNvSpPr>
          <p:nvPr>
            <p:ph type="sldNum" idx="4294967295"/>
          </p:nvPr>
        </p:nvSpPr>
        <p:spPr>
          <a:xfrm>
            <a:off x="8594725" y="4749800"/>
            <a:ext cx="549275" cy="3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9</a:t>
            </a:fld>
            <a:endParaRPr/>
          </a:p>
        </p:txBody>
      </p:sp>
      <p:pic>
        <p:nvPicPr>
          <p:cNvPr id="165" name="Google Shape;16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8613" y="1637787"/>
            <a:ext cx="8026764" cy="29783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ssential">
  <a:themeElements>
    <a:clrScheme name="Essent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sential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41DB571B2A3F2438EA9F411053F828A" ma:contentTypeVersion="12" ma:contentTypeDescription="Create a new document." ma:contentTypeScope="" ma:versionID="401680aa141ed3c134e1453b248656ed">
  <xsd:schema xmlns:xsd="http://www.w3.org/2001/XMLSchema" xmlns:xs="http://www.w3.org/2001/XMLSchema" xmlns:p="http://schemas.microsoft.com/office/2006/metadata/properties" xmlns:ns2="7caf78fb-f71c-4a6f-8d9d-8e46613456e0" xmlns:ns3="48f12688-8fd6-47b2-a22c-5b60723771af" targetNamespace="http://schemas.microsoft.com/office/2006/metadata/properties" ma:root="true" ma:fieldsID="e1afc5e3c2d5c78ee5aae0f02f579ed5" ns2:_="" ns3:_="">
    <xsd:import namespace="7caf78fb-f71c-4a6f-8d9d-8e46613456e0"/>
    <xsd:import namespace="48f12688-8fd6-47b2-a22c-5b60723771a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Location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caf78fb-f71c-4a6f-8d9d-8e46613456e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f12688-8fd6-47b2-a22c-5b60723771af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897C38A7-59D1-4317-92B0-B40E5805A28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caf78fb-f71c-4a6f-8d9d-8e46613456e0"/>
    <ds:schemaRef ds:uri="48f12688-8fd6-47b2-a22c-5b60723771a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D705035-9813-4D5C-9947-3EAD7993E1F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B1B804F-E2EE-469E-A78C-66115E200110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Essential.thmx</Template>
  <TotalTime>5674</TotalTime>
  <Words>2787</Words>
  <Application>Microsoft Macintosh PowerPoint</Application>
  <PresentationFormat>On-screen Show (16:9)</PresentationFormat>
  <Paragraphs>450</Paragraphs>
  <Slides>55</Slides>
  <Notes>54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4" baseType="lpstr">
      <vt:lpstr>Arial</vt:lpstr>
      <vt:lpstr>Avenir</vt:lpstr>
      <vt:lpstr>Calibri</vt:lpstr>
      <vt:lpstr>Helvetica Neue</vt:lpstr>
      <vt:lpstr>Noto Sans Symbols</vt:lpstr>
      <vt:lpstr>Quattrocento Sans</vt:lpstr>
      <vt:lpstr>Roboto</vt:lpstr>
      <vt:lpstr>Trebuchet MS</vt:lpstr>
      <vt:lpstr>Essential</vt:lpstr>
      <vt:lpstr>FIRST LEGO League Challenge Overview</vt:lpstr>
      <vt:lpstr>PowerPoint Presentation</vt:lpstr>
      <vt:lpstr>Table of Contents</vt:lpstr>
      <vt:lpstr>Three FIRST Programs (K-12)</vt:lpstr>
      <vt:lpstr>What is FIRST LEGO League Challenge?</vt:lpstr>
      <vt:lpstr>Team</vt:lpstr>
      <vt:lpstr>Approximate Timeline</vt:lpstr>
      <vt:lpstr>Team Costs</vt:lpstr>
      <vt:lpstr>Three Parts of FIRST LEGO League Challenge</vt:lpstr>
      <vt:lpstr>PowerPoint Presentation</vt:lpstr>
      <vt:lpstr>What are Core Values?</vt:lpstr>
      <vt:lpstr>What is Gracious Professionalism and Coopertition?</vt:lpstr>
      <vt:lpstr>Core Values Rubric</vt:lpstr>
      <vt:lpstr>Create a Team Identity/Have Fun</vt:lpstr>
      <vt:lpstr>Spread STEM in the Community</vt:lpstr>
      <vt:lpstr>Help Other Teams</vt:lpstr>
      <vt:lpstr>Learn to Communicate</vt:lpstr>
      <vt:lpstr>Core Values Judging</vt:lpstr>
      <vt:lpstr>Learn to Work Together as a Team</vt:lpstr>
      <vt:lpstr>Learning life skills through FIRST</vt:lpstr>
      <vt:lpstr>Events</vt:lpstr>
      <vt:lpstr>PowerPoint Presentation</vt:lpstr>
      <vt:lpstr>Overview</vt:lpstr>
      <vt:lpstr>Robot Runs</vt:lpstr>
      <vt:lpstr>CARGO CONNECT 2021 Season </vt:lpstr>
      <vt:lpstr>Challenges Teams Face</vt:lpstr>
      <vt:lpstr>Robot Missions</vt:lpstr>
      <vt:lpstr>Types of Programming</vt:lpstr>
      <vt:lpstr>Programming Concepts to Learn Through FIRST</vt:lpstr>
      <vt:lpstr>Engineering Concepts you Learn Through FIRST</vt:lpstr>
      <vt:lpstr>Robot Design Rubric</vt:lpstr>
      <vt:lpstr>Focus on the Engineering Design Process</vt:lpstr>
      <vt:lpstr>Document Your Engineering Design Process</vt:lpstr>
      <vt:lpstr>Robot Testing is Very Important </vt:lpstr>
      <vt:lpstr>Judging</vt:lpstr>
      <vt:lpstr>PowerPoint Presentation</vt:lpstr>
      <vt:lpstr>Innovation Project is based on a yearly theme</vt:lpstr>
      <vt:lpstr>Research Project Process/Engineering Design Process </vt:lpstr>
      <vt:lpstr>Innovation Project Rubric</vt:lpstr>
      <vt:lpstr>Identify a Problem</vt:lpstr>
      <vt:lpstr>Meet Experts</vt:lpstr>
      <vt:lpstr>Go on Fieldtrips</vt:lpstr>
      <vt:lpstr>Design And Create A Solution</vt:lpstr>
      <vt:lpstr>Iterate</vt:lpstr>
      <vt:lpstr>Share With Experts </vt:lpstr>
      <vt:lpstr>PowerPoint Presentation</vt:lpstr>
      <vt:lpstr>What is GIobal Innovation Award?</vt:lpstr>
      <vt:lpstr>How do you qualify for it?</vt:lpstr>
      <vt:lpstr>What happens when you make Top 20?</vt:lpstr>
      <vt:lpstr>GIA has a seperate rubric</vt:lpstr>
      <vt:lpstr>Why is GIA important?</vt:lpstr>
      <vt:lpstr>2010 Body Forward</vt:lpstr>
      <vt:lpstr>2016 Animal Allies</vt:lpstr>
      <vt:lpstr>2020 City Shaper</vt:lpstr>
      <vt:lpstr>This presentation and most of the team images are by Not the Droids You Are Looking For and Tiger Techs. Other images are obtained from FIRST LEGO League.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Kristen Stutt</dc:creator>
  <cp:lastModifiedBy>Srinivasan Seshan</cp:lastModifiedBy>
  <cp:revision>93</cp:revision>
  <dcterms:created xsi:type="dcterms:W3CDTF">2017-02-15T18:38:39Z</dcterms:created>
  <dcterms:modified xsi:type="dcterms:W3CDTF">2021-09-19T13:18:16Z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0x010100741DB571B2A3F2438EA9F411053F828A</vt:lpwstr>
  </property>
</Properties>
</file>